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92" r:id="rId3"/>
    <p:sldId id="257" r:id="rId4"/>
    <p:sldId id="259" r:id="rId5"/>
    <p:sldId id="260" r:id="rId6"/>
    <p:sldId id="284" r:id="rId7"/>
    <p:sldId id="285" r:id="rId8"/>
    <p:sldId id="286" r:id="rId9"/>
    <p:sldId id="287" r:id="rId10"/>
    <p:sldId id="288" r:id="rId11"/>
    <p:sldId id="289" r:id="rId12"/>
    <p:sldId id="290" r:id="rId13"/>
    <p:sldId id="291" r:id="rId14"/>
    <p:sldId id="293" r:id="rId15"/>
    <p:sldId id="294" r:id="rId16"/>
    <p:sldId id="295" r:id="rId17"/>
    <p:sldId id="296" r:id="rId18"/>
    <p:sldId id="305" r:id="rId19"/>
    <p:sldId id="297" r:id="rId20"/>
    <p:sldId id="306" r:id="rId21"/>
    <p:sldId id="298" r:id="rId22"/>
    <p:sldId id="299" r:id="rId23"/>
    <p:sldId id="300" r:id="rId24"/>
    <p:sldId id="302" r:id="rId25"/>
    <p:sldId id="303" r:id="rId26"/>
    <p:sldId id="301" r:id="rId27"/>
    <p:sldId id="30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208" y="-7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BC195A-7510-734C-9FA1-6D99B3977EC8}" type="datetimeFigureOut">
              <a:rPr lang="en-US" smtClean="0"/>
              <a:t>3/1/13</a:t>
            </a:fld>
            <a:endParaRPr lang="es-ES_tradnl"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895CEA-342E-D44F-8B75-05DCDC315808}" type="slidenum">
              <a:rPr lang="es-ES_tradnl" smtClean="0"/>
              <a:t>‹#›</a:t>
            </a:fld>
            <a:endParaRPr lang="es-ES_tradnl" dirty="0"/>
          </a:p>
        </p:txBody>
      </p:sp>
    </p:spTree>
    <p:extLst>
      <p:ext uri="{BB962C8B-B14F-4D97-AF65-F5344CB8AC3E}">
        <p14:creationId xmlns:p14="http://schemas.microsoft.com/office/powerpoint/2010/main" val="3017168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FEBF07-CCE2-F344-A1FE-5A0DB97C427D}" type="datetimeFigureOut">
              <a:rPr lang="en-US" smtClean="0"/>
              <a:t>3/1/13</a:t>
            </a:fld>
            <a:endParaRPr lang="es-ES_tradn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512E95-6978-5D43-A74E-967C75E4EC00}" type="slidenum">
              <a:rPr lang="es-ES_tradnl" smtClean="0"/>
              <a:t>‹#›</a:t>
            </a:fld>
            <a:endParaRPr lang="es-ES_tradnl" dirty="0"/>
          </a:p>
        </p:txBody>
      </p:sp>
    </p:spTree>
    <p:extLst>
      <p:ext uri="{BB962C8B-B14F-4D97-AF65-F5344CB8AC3E}">
        <p14:creationId xmlns:p14="http://schemas.microsoft.com/office/powerpoint/2010/main" val="26500070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smtClean="0"/>
              <a:t>Votos por Gobernador</a:t>
            </a:r>
          </a:p>
          <a:p>
            <a:endParaRPr lang="es-ES_tradnl" dirty="0" smtClean="0"/>
          </a:p>
          <a:p>
            <a:r>
              <a:rPr lang="es-ES_tradnl" dirty="0" smtClean="0"/>
              <a:t>2000:</a:t>
            </a:r>
            <a:r>
              <a:rPr lang="es-ES_tradnl" baseline="0" dirty="0" smtClean="0"/>
              <a:t> 2,012,135</a:t>
            </a:r>
          </a:p>
          <a:p>
            <a:r>
              <a:rPr lang="es-ES_tradnl" baseline="0" dirty="0" smtClean="0"/>
              <a:t>2012: 1,877,179</a:t>
            </a:r>
          </a:p>
          <a:p>
            <a:r>
              <a:rPr lang="es-ES_tradnl" baseline="0" dirty="0" smtClean="0"/>
              <a:t>Diferencia: 134,956 (6.7%)</a:t>
            </a:r>
            <a:endParaRPr lang="es-ES_tradnl" dirty="0"/>
          </a:p>
        </p:txBody>
      </p:sp>
      <p:sp>
        <p:nvSpPr>
          <p:cNvPr id="4" name="Slide Number Placeholder 3"/>
          <p:cNvSpPr>
            <a:spLocks noGrp="1"/>
          </p:cNvSpPr>
          <p:nvPr>
            <p:ph type="sldNum" sz="quarter" idx="10"/>
          </p:nvPr>
        </p:nvSpPr>
        <p:spPr/>
        <p:txBody>
          <a:bodyPr/>
          <a:lstStyle/>
          <a:p>
            <a:fld id="{96512E95-6978-5D43-A74E-967C75E4EC00}" type="slidenum">
              <a:rPr lang="es-ES_tradnl" smtClean="0"/>
              <a:t>9</a:t>
            </a:fld>
            <a:endParaRPr lang="es-ES_tradnl" dirty="0"/>
          </a:p>
        </p:txBody>
      </p:sp>
    </p:spTree>
    <p:extLst>
      <p:ext uri="{BB962C8B-B14F-4D97-AF65-F5344CB8AC3E}">
        <p14:creationId xmlns:p14="http://schemas.microsoft.com/office/powerpoint/2010/main" val="2090232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baseline="0" dirty="0" smtClean="0"/>
              <a:t>Primera Plana del New York Daily News del 30 de octubre de 1975</a:t>
            </a:r>
            <a:endParaRPr lang="es-ES_tradnl" dirty="0"/>
          </a:p>
        </p:txBody>
      </p:sp>
      <p:sp>
        <p:nvSpPr>
          <p:cNvPr id="4" name="Slide Number Placeholder 3"/>
          <p:cNvSpPr>
            <a:spLocks noGrp="1"/>
          </p:cNvSpPr>
          <p:nvPr>
            <p:ph type="sldNum" sz="quarter" idx="10"/>
          </p:nvPr>
        </p:nvSpPr>
        <p:spPr/>
        <p:txBody>
          <a:bodyPr/>
          <a:lstStyle/>
          <a:p>
            <a:fld id="{96512E95-6978-5D43-A74E-967C75E4EC00}" type="slidenum">
              <a:rPr lang="es-ES_tradnl" smtClean="0"/>
              <a:t>23</a:t>
            </a:fld>
            <a:endParaRPr lang="es-ES_tradnl" dirty="0"/>
          </a:p>
        </p:txBody>
      </p:sp>
    </p:spTree>
    <p:extLst>
      <p:ext uri="{BB962C8B-B14F-4D97-AF65-F5344CB8AC3E}">
        <p14:creationId xmlns:p14="http://schemas.microsoft.com/office/powerpoint/2010/main" val="35424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6DEB8F-48C5-EC43-9FE5-F49E63BC028F}" type="datetimeFigureOut">
              <a:rPr lang="en-US" smtClean="0"/>
              <a:t>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49192D-F30A-FC40-BA15-B69FFD98917E}" type="slidenum">
              <a:rPr lang="en-US" smtClean="0"/>
              <a:t>‹#›</a:t>
            </a:fld>
            <a:endParaRPr lang="en-US" dirty="0"/>
          </a:p>
        </p:txBody>
      </p:sp>
    </p:spTree>
    <p:extLst>
      <p:ext uri="{BB962C8B-B14F-4D97-AF65-F5344CB8AC3E}">
        <p14:creationId xmlns:p14="http://schemas.microsoft.com/office/powerpoint/2010/main" val="194960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DEB8F-48C5-EC43-9FE5-F49E63BC028F}" type="datetimeFigureOut">
              <a:rPr lang="en-US" smtClean="0"/>
              <a:t>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49192D-F30A-FC40-BA15-B69FFD98917E}" type="slidenum">
              <a:rPr lang="en-US" smtClean="0"/>
              <a:t>‹#›</a:t>
            </a:fld>
            <a:endParaRPr lang="en-US" dirty="0"/>
          </a:p>
        </p:txBody>
      </p:sp>
    </p:spTree>
    <p:extLst>
      <p:ext uri="{BB962C8B-B14F-4D97-AF65-F5344CB8AC3E}">
        <p14:creationId xmlns:p14="http://schemas.microsoft.com/office/powerpoint/2010/main" val="4176301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DEB8F-48C5-EC43-9FE5-F49E63BC028F}" type="datetimeFigureOut">
              <a:rPr lang="en-US" smtClean="0"/>
              <a:t>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49192D-F30A-FC40-BA15-B69FFD98917E}" type="slidenum">
              <a:rPr lang="en-US" smtClean="0"/>
              <a:t>‹#›</a:t>
            </a:fld>
            <a:endParaRPr lang="en-US" dirty="0"/>
          </a:p>
        </p:txBody>
      </p:sp>
    </p:spTree>
    <p:extLst>
      <p:ext uri="{BB962C8B-B14F-4D97-AF65-F5344CB8AC3E}">
        <p14:creationId xmlns:p14="http://schemas.microsoft.com/office/powerpoint/2010/main" val="105590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DEB8F-48C5-EC43-9FE5-F49E63BC028F}" type="datetimeFigureOut">
              <a:rPr lang="en-US" smtClean="0"/>
              <a:t>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49192D-F30A-FC40-BA15-B69FFD98917E}" type="slidenum">
              <a:rPr lang="en-US" smtClean="0"/>
              <a:t>‹#›</a:t>
            </a:fld>
            <a:endParaRPr lang="en-US" dirty="0"/>
          </a:p>
        </p:txBody>
      </p:sp>
    </p:spTree>
    <p:extLst>
      <p:ext uri="{BB962C8B-B14F-4D97-AF65-F5344CB8AC3E}">
        <p14:creationId xmlns:p14="http://schemas.microsoft.com/office/powerpoint/2010/main" val="9353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DEB8F-48C5-EC43-9FE5-F49E63BC028F}" type="datetimeFigureOut">
              <a:rPr lang="en-US" smtClean="0"/>
              <a:t>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49192D-F30A-FC40-BA15-B69FFD98917E}" type="slidenum">
              <a:rPr lang="en-US" smtClean="0"/>
              <a:t>‹#›</a:t>
            </a:fld>
            <a:endParaRPr lang="en-US" dirty="0"/>
          </a:p>
        </p:txBody>
      </p:sp>
    </p:spTree>
    <p:extLst>
      <p:ext uri="{BB962C8B-B14F-4D97-AF65-F5344CB8AC3E}">
        <p14:creationId xmlns:p14="http://schemas.microsoft.com/office/powerpoint/2010/main" val="335490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6DEB8F-48C5-EC43-9FE5-F49E63BC028F}" type="datetimeFigureOut">
              <a:rPr lang="en-US" smtClean="0"/>
              <a:t>3/1/13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49192D-F30A-FC40-BA15-B69FFD98917E}" type="slidenum">
              <a:rPr lang="en-US" smtClean="0"/>
              <a:t>‹#›</a:t>
            </a:fld>
            <a:endParaRPr lang="en-US" dirty="0"/>
          </a:p>
        </p:txBody>
      </p:sp>
    </p:spTree>
    <p:extLst>
      <p:ext uri="{BB962C8B-B14F-4D97-AF65-F5344CB8AC3E}">
        <p14:creationId xmlns:p14="http://schemas.microsoft.com/office/powerpoint/2010/main" val="110020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6DEB8F-48C5-EC43-9FE5-F49E63BC028F}" type="datetimeFigureOut">
              <a:rPr lang="en-US" smtClean="0"/>
              <a:t>3/1/13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49192D-F30A-FC40-BA15-B69FFD98917E}" type="slidenum">
              <a:rPr lang="en-US" smtClean="0"/>
              <a:t>‹#›</a:t>
            </a:fld>
            <a:endParaRPr lang="en-US" dirty="0"/>
          </a:p>
        </p:txBody>
      </p:sp>
    </p:spTree>
    <p:extLst>
      <p:ext uri="{BB962C8B-B14F-4D97-AF65-F5344CB8AC3E}">
        <p14:creationId xmlns:p14="http://schemas.microsoft.com/office/powerpoint/2010/main" val="393691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6DEB8F-48C5-EC43-9FE5-F49E63BC028F}" type="datetimeFigureOut">
              <a:rPr lang="en-US" smtClean="0"/>
              <a:t>3/1/13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49192D-F30A-FC40-BA15-B69FFD98917E}" type="slidenum">
              <a:rPr lang="en-US" smtClean="0"/>
              <a:t>‹#›</a:t>
            </a:fld>
            <a:endParaRPr lang="en-US" dirty="0"/>
          </a:p>
        </p:txBody>
      </p:sp>
    </p:spTree>
    <p:extLst>
      <p:ext uri="{BB962C8B-B14F-4D97-AF65-F5344CB8AC3E}">
        <p14:creationId xmlns:p14="http://schemas.microsoft.com/office/powerpoint/2010/main" val="248376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DEB8F-48C5-EC43-9FE5-F49E63BC028F}" type="datetimeFigureOut">
              <a:rPr lang="en-US" smtClean="0"/>
              <a:t>3/1/13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49192D-F30A-FC40-BA15-B69FFD98917E}" type="slidenum">
              <a:rPr lang="en-US" smtClean="0"/>
              <a:t>‹#›</a:t>
            </a:fld>
            <a:endParaRPr lang="en-US" dirty="0"/>
          </a:p>
        </p:txBody>
      </p:sp>
    </p:spTree>
    <p:extLst>
      <p:ext uri="{BB962C8B-B14F-4D97-AF65-F5344CB8AC3E}">
        <p14:creationId xmlns:p14="http://schemas.microsoft.com/office/powerpoint/2010/main" val="59414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DEB8F-48C5-EC43-9FE5-F49E63BC028F}" type="datetimeFigureOut">
              <a:rPr lang="en-US" smtClean="0"/>
              <a:t>3/1/13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49192D-F30A-FC40-BA15-B69FFD98917E}" type="slidenum">
              <a:rPr lang="en-US" smtClean="0"/>
              <a:t>‹#›</a:t>
            </a:fld>
            <a:endParaRPr lang="en-US" dirty="0"/>
          </a:p>
        </p:txBody>
      </p:sp>
    </p:spTree>
    <p:extLst>
      <p:ext uri="{BB962C8B-B14F-4D97-AF65-F5344CB8AC3E}">
        <p14:creationId xmlns:p14="http://schemas.microsoft.com/office/powerpoint/2010/main" val="330422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DEB8F-48C5-EC43-9FE5-F49E63BC028F}" type="datetimeFigureOut">
              <a:rPr lang="en-US" smtClean="0"/>
              <a:t>3/1/13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49192D-F30A-FC40-BA15-B69FFD98917E}" type="slidenum">
              <a:rPr lang="en-US" smtClean="0"/>
              <a:t>‹#›</a:t>
            </a:fld>
            <a:endParaRPr lang="en-US" dirty="0"/>
          </a:p>
        </p:txBody>
      </p:sp>
    </p:spTree>
    <p:extLst>
      <p:ext uri="{BB962C8B-B14F-4D97-AF65-F5344CB8AC3E}">
        <p14:creationId xmlns:p14="http://schemas.microsoft.com/office/powerpoint/2010/main" val="35040195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DEB8F-48C5-EC43-9FE5-F49E63BC028F}" type="datetimeFigureOut">
              <a:rPr lang="en-US" smtClean="0"/>
              <a:t>3/1/13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9192D-F30A-FC40-BA15-B69FFD98917E}" type="slidenum">
              <a:rPr lang="en-US" smtClean="0"/>
              <a:t>‹#›</a:t>
            </a:fld>
            <a:endParaRPr lang="en-US" dirty="0"/>
          </a:p>
        </p:txBody>
      </p:sp>
    </p:spTree>
    <p:extLst>
      <p:ext uri="{BB962C8B-B14F-4D97-AF65-F5344CB8AC3E}">
        <p14:creationId xmlns:p14="http://schemas.microsoft.com/office/powerpoint/2010/main" val="110591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1965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592619" y="1016018"/>
            <a:ext cx="5952100" cy="7789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2400" dirty="0" smtClean="0">
                <a:solidFill>
                  <a:schemeClr val="tx2">
                    <a:lumMod val="60000"/>
                    <a:lumOff val="40000"/>
                  </a:schemeClr>
                </a:solidFill>
                <a:latin typeface="Gotham-Light"/>
                <a:cs typeface="Gotham-Light"/>
              </a:rPr>
              <a:t>Condiciones</a:t>
            </a:r>
            <a:r>
              <a:rPr lang="es-ES_tradnl" sz="2400" dirty="0" smtClean="0">
                <a:solidFill>
                  <a:schemeClr val="accent1">
                    <a:lumMod val="50000"/>
                  </a:schemeClr>
                </a:solidFill>
                <a:latin typeface="Gotham-Light"/>
                <a:cs typeface="Gotham-Light"/>
              </a:rPr>
              <a:t> </a:t>
            </a:r>
            <a:r>
              <a:rPr lang="es-ES_tradnl" sz="2400" dirty="0" smtClean="0">
                <a:solidFill>
                  <a:schemeClr val="tx1">
                    <a:lumMod val="50000"/>
                    <a:lumOff val="50000"/>
                  </a:schemeClr>
                </a:solidFill>
                <a:latin typeface="Gotham-Light"/>
                <a:cs typeface="Gotham-Light"/>
              </a:rPr>
              <a:t>– Concertación Social </a:t>
            </a:r>
          </a:p>
          <a:p>
            <a:pPr algn="l"/>
            <a:r>
              <a:rPr lang="es-ES_tradnl" sz="2400" dirty="0" smtClean="0">
                <a:solidFill>
                  <a:schemeClr val="tx1">
                    <a:lumMod val="50000"/>
                    <a:lumOff val="50000"/>
                  </a:schemeClr>
                </a:solidFill>
                <a:latin typeface="Gotham-Light"/>
                <a:cs typeface="Gotham-Light"/>
              </a:rPr>
              <a:t>en Puerto Rico</a:t>
            </a:r>
            <a:endParaRPr lang="es-ES_tradnl" sz="2400" dirty="0">
              <a:solidFill>
                <a:schemeClr val="tx1">
                  <a:lumMod val="50000"/>
                  <a:lumOff val="50000"/>
                </a:schemeClr>
              </a:solidFill>
              <a:latin typeface="Gotham-Light"/>
              <a:cs typeface="Gotham-Light"/>
            </a:endParaRPr>
          </a:p>
        </p:txBody>
      </p:sp>
      <p:sp>
        <p:nvSpPr>
          <p:cNvPr id="14" name="Title 1"/>
          <p:cNvSpPr txBox="1">
            <a:spLocks/>
          </p:cNvSpPr>
          <p:nvPr/>
        </p:nvSpPr>
        <p:spPr>
          <a:xfrm>
            <a:off x="2988745" y="3369724"/>
            <a:ext cx="1100684" cy="5334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300" b="1" dirty="0" smtClean="0">
                <a:solidFill>
                  <a:schemeClr val="tx1">
                    <a:lumMod val="50000"/>
                    <a:lumOff val="50000"/>
                  </a:schemeClr>
                </a:solidFill>
                <a:latin typeface="Gotham-Book"/>
                <a:cs typeface="Gotham-Book"/>
              </a:rPr>
              <a:t>PNB PR$66,415MM</a:t>
            </a:r>
          </a:p>
        </p:txBody>
      </p:sp>
      <p:sp>
        <p:nvSpPr>
          <p:cNvPr id="21" name="Title 1"/>
          <p:cNvSpPr txBox="1">
            <a:spLocks/>
          </p:cNvSpPr>
          <p:nvPr/>
        </p:nvSpPr>
        <p:spPr>
          <a:xfrm>
            <a:off x="5037674" y="1972724"/>
            <a:ext cx="1227663" cy="5334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300" b="1" dirty="0" smtClean="0">
                <a:solidFill>
                  <a:schemeClr val="tx1">
                    <a:lumMod val="50000"/>
                    <a:lumOff val="50000"/>
                  </a:schemeClr>
                </a:solidFill>
                <a:latin typeface="Gotham-Book"/>
                <a:cs typeface="Gotham-Book"/>
              </a:rPr>
              <a:t>Ciudadanía</a:t>
            </a:r>
            <a:endParaRPr lang="es-ES_tradnl" sz="1300" b="1" dirty="0">
              <a:solidFill>
                <a:schemeClr val="tx1">
                  <a:lumMod val="50000"/>
                  <a:lumOff val="50000"/>
                </a:schemeClr>
              </a:solidFill>
              <a:latin typeface="Gotham-Book"/>
              <a:cs typeface="Gotham-Book"/>
            </a:endParaRPr>
          </a:p>
        </p:txBody>
      </p:sp>
      <p:sp>
        <p:nvSpPr>
          <p:cNvPr id="22" name="Title 1"/>
          <p:cNvSpPr txBox="1">
            <a:spLocks/>
          </p:cNvSpPr>
          <p:nvPr/>
        </p:nvSpPr>
        <p:spPr>
          <a:xfrm>
            <a:off x="4868334" y="2887122"/>
            <a:ext cx="1523999" cy="5334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300" b="1" dirty="0" smtClean="0">
                <a:solidFill>
                  <a:schemeClr val="tx1">
                    <a:lumMod val="50000"/>
                    <a:lumOff val="50000"/>
                  </a:schemeClr>
                </a:solidFill>
                <a:latin typeface="Gotham-Book"/>
                <a:cs typeface="Gotham-Book"/>
              </a:rPr>
              <a:t>Bonistas</a:t>
            </a:r>
          </a:p>
          <a:p>
            <a:r>
              <a:rPr lang="es-ES_tradnl" sz="1300" b="1" dirty="0" smtClean="0">
                <a:solidFill>
                  <a:schemeClr val="tx1">
                    <a:lumMod val="50000"/>
                    <a:lumOff val="50000"/>
                  </a:schemeClr>
                </a:solidFill>
                <a:latin typeface="Gotham-Book"/>
                <a:cs typeface="Gotham-Book"/>
              </a:rPr>
              <a:t>$70,000 MM</a:t>
            </a:r>
            <a:endParaRPr lang="es-ES_tradnl" sz="1300" b="1" dirty="0">
              <a:solidFill>
                <a:schemeClr val="tx1">
                  <a:lumMod val="50000"/>
                  <a:lumOff val="50000"/>
                </a:schemeClr>
              </a:solidFill>
              <a:latin typeface="Gotham-Book"/>
              <a:cs typeface="Gotham-Book"/>
            </a:endParaRPr>
          </a:p>
        </p:txBody>
      </p:sp>
      <p:sp>
        <p:nvSpPr>
          <p:cNvPr id="27" name="Title 1"/>
          <p:cNvSpPr txBox="1">
            <a:spLocks/>
          </p:cNvSpPr>
          <p:nvPr/>
        </p:nvSpPr>
        <p:spPr>
          <a:xfrm>
            <a:off x="4868334" y="3843860"/>
            <a:ext cx="1523999" cy="5334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300" b="1" dirty="0" smtClean="0">
                <a:solidFill>
                  <a:schemeClr val="tx1">
                    <a:lumMod val="50000"/>
                    <a:lumOff val="50000"/>
                  </a:schemeClr>
                </a:solidFill>
                <a:latin typeface="Gotham-Book"/>
                <a:cs typeface="Gotham-Book"/>
              </a:rPr>
              <a:t>Pensionados</a:t>
            </a:r>
          </a:p>
          <a:p>
            <a:r>
              <a:rPr lang="es-ES_tradnl" sz="1300" b="1" dirty="0" smtClean="0">
                <a:solidFill>
                  <a:schemeClr val="tx1">
                    <a:lumMod val="50000"/>
                    <a:lumOff val="50000"/>
                  </a:schemeClr>
                </a:solidFill>
                <a:latin typeface="Gotham-Book"/>
                <a:cs typeface="Gotham-Book"/>
              </a:rPr>
              <a:t>$35,260 MM</a:t>
            </a:r>
            <a:endParaRPr lang="es-ES_tradnl" sz="1300" b="1" dirty="0">
              <a:solidFill>
                <a:schemeClr val="tx1">
                  <a:lumMod val="50000"/>
                  <a:lumOff val="50000"/>
                </a:schemeClr>
              </a:solidFill>
              <a:latin typeface="Gotham-Book"/>
              <a:cs typeface="Gotham-Book"/>
            </a:endParaRPr>
          </a:p>
        </p:txBody>
      </p:sp>
      <p:sp>
        <p:nvSpPr>
          <p:cNvPr id="28" name="Title 1"/>
          <p:cNvSpPr txBox="1">
            <a:spLocks/>
          </p:cNvSpPr>
          <p:nvPr/>
        </p:nvSpPr>
        <p:spPr>
          <a:xfrm>
            <a:off x="4732862" y="4639722"/>
            <a:ext cx="1837258" cy="79587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200" b="1" dirty="0" smtClean="0">
                <a:solidFill>
                  <a:schemeClr val="tx1">
                    <a:lumMod val="50000"/>
                    <a:lumOff val="50000"/>
                  </a:schemeClr>
                </a:solidFill>
                <a:latin typeface="Gotham-Book"/>
                <a:cs typeface="Gotham-Book"/>
              </a:rPr>
              <a:t>AAA, AEE, ACT,</a:t>
            </a:r>
          </a:p>
          <a:p>
            <a:r>
              <a:rPr lang="es-ES_tradnl" sz="1200" b="1" dirty="0" smtClean="0">
                <a:solidFill>
                  <a:schemeClr val="tx1">
                    <a:lumMod val="50000"/>
                    <a:lumOff val="50000"/>
                  </a:schemeClr>
                </a:solidFill>
                <a:latin typeface="Gotham-Book"/>
                <a:cs typeface="Gotham-Book"/>
              </a:rPr>
              <a:t>AP, ACAA</a:t>
            </a:r>
          </a:p>
          <a:p>
            <a:r>
              <a:rPr lang="es-ES_tradnl" sz="1200" b="1" dirty="0" smtClean="0">
                <a:solidFill>
                  <a:schemeClr val="tx1">
                    <a:lumMod val="50000"/>
                    <a:lumOff val="50000"/>
                  </a:schemeClr>
                </a:solidFill>
                <a:latin typeface="Gotham-Book"/>
                <a:cs typeface="Gotham-Book"/>
              </a:rPr>
              <a:t>Insolventes</a:t>
            </a:r>
            <a:endParaRPr lang="es-ES_tradnl" sz="1200" b="1" dirty="0">
              <a:solidFill>
                <a:schemeClr val="tx1">
                  <a:lumMod val="50000"/>
                  <a:lumOff val="50000"/>
                </a:schemeClr>
              </a:solidFill>
              <a:latin typeface="Gotham-Book"/>
              <a:cs typeface="Gotham-Book"/>
            </a:endParaRPr>
          </a:p>
        </p:txBody>
      </p:sp>
      <p:sp>
        <p:nvSpPr>
          <p:cNvPr id="29" name="Title 1"/>
          <p:cNvSpPr txBox="1">
            <a:spLocks/>
          </p:cNvSpPr>
          <p:nvPr/>
        </p:nvSpPr>
        <p:spPr>
          <a:xfrm>
            <a:off x="7086606" y="626524"/>
            <a:ext cx="1227663" cy="5334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300" b="1" dirty="0" smtClean="0">
                <a:solidFill>
                  <a:schemeClr val="tx1">
                    <a:lumMod val="50000"/>
                    <a:lumOff val="50000"/>
                  </a:schemeClr>
                </a:solidFill>
                <a:latin typeface="Gotham-Book"/>
                <a:cs typeface="Gotham-Book"/>
              </a:rPr>
              <a:t>Seguridad</a:t>
            </a:r>
            <a:endParaRPr lang="es-ES_tradnl" sz="1300" b="1" dirty="0">
              <a:solidFill>
                <a:schemeClr val="tx1">
                  <a:lumMod val="50000"/>
                  <a:lumOff val="50000"/>
                </a:schemeClr>
              </a:solidFill>
              <a:latin typeface="Gotham-Book"/>
              <a:cs typeface="Gotham-Book"/>
            </a:endParaRPr>
          </a:p>
        </p:txBody>
      </p:sp>
      <p:sp>
        <p:nvSpPr>
          <p:cNvPr id="30" name="Title 1"/>
          <p:cNvSpPr txBox="1">
            <a:spLocks/>
          </p:cNvSpPr>
          <p:nvPr/>
        </p:nvSpPr>
        <p:spPr>
          <a:xfrm>
            <a:off x="7086606" y="1540940"/>
            <a:ext cx="1227663" cy="5334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300" b="1" dirty="0" smtClean="0">
                <a:solidFill>
                  <a:schemeClr val="tx1">
                    <a:lumMod val="50000"/>
                    <a:lumOff val="50000"/>
                  </a:schemeClr>
                </a:solidFill>
                <a:latin typeface="Gotham-Book"/>
                <a:cs typeface="Gotham-Book"/>
              </a:rPr>
              <a:t>Salud</a:t>
            </a:r>
            <a:endParaRPr lang="es-ES_tradnl" sz="1300" b="1" dirty="0">
              <a:solidFill>
                <a:schemeClr val="tx1">
                  <a:lumMod val="50000"/>
                  <a:lumOff val="50000"/>
                </a:schemeClr>
              </a:solidFill>
              <a:latin typeface="Gotham-Book"/>
              <a:cs typeface="Gotham-Book"/>
            </a:endParaRPr>
          </a:p>
        </p:txBody>
      </p:sp>
      <p:sp>
        <p:nvSpPr>
          <p:cNvPr id="31" name="Title 1"/>
          <p:cNvSpPr txBox="1">
            <a:spLocks/>
          </p:cNvSpPr>
          <p:nvPr/>
        </p:nvSpPr>
        <p:spPr>
          <a:xfrm>
            <a:off x="7086606" y="2506129"/>
            <a:ext cx="1227663" cy="5334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300" b="1" dirty="0" smtClean="0">
                <a:solidFill>
                  <a:schemeClr val="tx1">
                    <a:lumMod val="50000"/>
                    <a:lumOff val="50000"/>
                  </a:schemeClr>
                </a:solidFill>
                <a:latin typeface="Gotham-Book"/>
                <a:cs typeface="Gotham-Book"/>
              </a:rPr>
              <a:t>Educación</a:t>
            </a:r>
            <a:endParaRPr lang="es-ES_tradnl" sz="1300" b="1" dirty="0">
              <a:solidFill>
                <a:schemeClr val="tx1">
                  <a:lumMod val="50000"/>
                  <a:lumOff val="50000"/>
                </a:schemeClr>
              </a:solidFill>
              <a:latin typeface="Gotham-Book"/>
              <a:cs typeface="Gotham-Book"/>
            </a:endParaRPr>
          </a:p>
        </p:txBody>
      </p:sp>
      <p:sp>
        <p:nvSpPr>
          <p:cNvPr id="33" name="Title 1"/>
          <p:cNvSpPr txBox="1">
            <a:spLocks/>
          </p:cNvSpPr>
          <p:nvPr/>
        </p:nvSpPr>
        <p:spPr>
          <a:xfrm>
            <a:off x="6934199" y="3412060"/>
            <a:ext cx="1532465" cy="5334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300" b="1" dirty="0" smtClean="0">
                <a:solidFill>
                  <a:schemeClr val="tx1">
                    <a:lumMod val="50000"/>
                    <a:lumOff val="50000"/>
                  </a:schemeClr>
                </a:solidFill>
                <a:latin typeface="Gotham-Book"/>
                <a:cs typeface="Gotham-Book"/>
              </a:rPr>
              <a:t>Infraestructura</a:t>
            </a:r>
            <a:endParaRPr lang="es-ES_tradnl" sz="1300" b="1" dirty="0">
              <a:solidFill>
                <a:schemeClr val="tx1">
                  <a:lumMod val="50000"/>
                  <a:lumOff val="50000"/>
                </a:schemeClr>
              </a:solidFill>
              <a:latin typeface="Gotham-Book"/>
              <a:cs typeface="Gotham-Book"/>
            </a:endParaRPr>
          </a:p>
        </p:txBody>
      </p:sp>
    </p:spTree>
    <p:extLst>
      <p:ext uri="{BB962C8B-B14F-4D97-AF65-F5344CB8AC3E}">
        <p14:creationId xmlns:p14="http://schemas.microsoft.com/office/powerpoint/2010/main" val="34222299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Title 1"/>
          <p:cNvSpPr txBox="1">
            <a:spLocks/>
          </p:cNvSpPr>
          <p:nvPr/>
        </p:nvSpPr>
        <p:spPr>
          <a:xfrm>
            <a:off x="4224868" y="660416"/>
            <a:ext cx="3818479" cy="115822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buFont typeface="Arial"/>
              <a:buChar char="•"/>
            </a:pPr>
            <a:r>
              <a:rPr lang="es-ES_tradnl" sz="1600" dirty="0">
                <a:solidFill>
                  <a:srgbClr val="558ED5"/>
                </a:solidFill>
                <a:latin typeface="Gotham-Light"/>
                <a:cs typeface="Gotham-Light"/>
              </a:rPr>
              <a:t>Condiciones para la concertación social se encuentran presentes en Puerto Rico</a:t>
            </a:r>
          </a:p>
        </p:txBody>
      </p:sp>
      <p:sp>
        <p:nvSpPr>
          <p:cNvPr id="12" name="Title 1"/>
          <p:cNvSpPr txBox="1">
            <a:spLocks/>
          </p:cNvSpPr>
          <p:nvPr/>
        </p:nvSpPr>
        <p:spPr>
          <a:xfrm>
            <a:off x="4224868" y="1452819"/>
            <a:ext cx="3928545" cy="11599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buFont typeface="Arial"/>
              <a:buChar char="•"/>
            </a:pPr>
            <a:r>
              <a:rPr lang="es-ES_tradnl" sz="1600" dirty="0">
                <a:solidFill>
                  <a:schemeClr val="tx1">
                    <a:lumMod val="50000"/>
                    <a:lumOff val="50000"/>
                  </a:schemeClr>
                </a:solidFill>
                <a:latin typeface="Gotham-Light"/>
                <a:cs typeface="Gotham-Light"/>
              </a:rPr>
              <a:t>Sugerimos problema de los sistemas de retiro como </a:t>
            </a:r>
            <a:r>
              <a:rPr lang="es-ES_tradnl" sz="1600" dirty="0" smtClean="0">
                <a:solidFill>
                  <a:schemeClr val="tx1">
                    <a:lumMod val="50000"/>
                    <a:lumOff val="50000"/>
                  </a:schemeClr>
                </a:solidFill>
                <a:latin typeface="Gotham-Light"/>
                <a:cs typeface="Gotham-Light"/>
              </a:rPr>
              <a:t>tema </a:t>
            </a:r>
            <a:r>
              <a:rPr lang="es-ES_tradnl" sz="1600" dirty="0">
                <a:solidFill>
                  <a:schemeClr val="tx1">
                    <a:lumMod val="50000"/>
                    <a:lumOff val="50000"/>
                  </a:schemeClr>
                </a:solidFill>
                <a:latin typeface="Gotham-Light"/>
                <a:cs typeface="Gotham-Light"/>
              </a:rPr>
              <a:t>para el primer proceso de concertación:</a:t>
            </a:r>
          </a:p>
        </p:txBody>
      </p:sp>
      <p:sp>
        <p:nvSpPr>
          <p:cNvPr id="15" name="Title 1"/>
          <p:cNvSpPr txBox="1">
            <a:spLocks/>
          </p:cNvSpPr>
          <p:nvPr/>
        </p:nvSpPr>
        <p:spPr>
          <a:xfrm>
            <a:off x="4055523" y="2649990"/>
            <a:ext cx="3877748" cy="26416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628650" lvl="1" indent="-171450">
              <a:spcAft>
                <a:spcPts val="600"/>
              </a:spcAft>
              <a:buFont typeface="Arial"/>
              <a:buChar char="•"/>
            </a:pPr>
            <a:r>
              <a:rPr lang="es-ES_tradnl" sz="1400" dirty="0">
                <a:solidFill>
                  <a:schemeClr val="tx1">
                    <a:lumMod val="50000"/>
                    <a:lumOff val="50000"/>
                  </a:schemeClr>
                </a:solidFill>
                <a:latin typeface="Gotham-Light"/>
                <a:cs typeface="Gotham-Light"/>
              </a:rPr>
              <a:t>Sistemas de retiro están en </a:t>
            </a:r>
            <a:r>
              <a:rPr lang="es-ES_tradnl" sz="1400" dirty="0" smtClean="0">
                <a:solidFill>
                  <a:schemeClr val="tx1">
                    <a:lumMod val="50000"/>
                    <a:lumOff val="50000"/>
                  </a:schemeClr>
                </a:solidFill>
                <a:latin typeface="Gotham-Light"/>
                <a:cs typeface="Gotham-Light"/>
              </a:rPr>
              <a:t>crisis</a:t>
            </a:r>
          </a:p>
          <a:p>
            <a:pPr marL="628650" lvl="1" indent="-171450">
              <a:spcAft>
                <a:spcPts val="600"/>
              </a:spcAft>
              <a:buFont typeface="Arial"/>
              <a:buChar char="•"/>
            </a:pPr>
            <a:r>
              <a:rPr lang="es-ES_tradnl" sz="1400" dirty="0" smtClean="0">
                <a:solidFill>
                  <a:schemeClr val="tx1">
                    <a:lumMod val="50000"/>
                    <a:lumOff val="50000"/>
                  </a:schemeClr>
                </a:solidFill>
                <a:latin typeface="Gotham-Light"/>
                <a:cs typeface="Gotham-Light"/>
              </a:rPr>
              <a:t>El </a:t>
            </a:r>
            <a:r>
              <a:rPr lang="es-ES_tradnl" sz="1400" dirty="0">
                <a:solidFill>
                  <a:schemeClr val="tx1">
                    <a:lumMod val="50000"/>
                    <a:lumOff val="50000"/>
                  </a:schemeClr>
                </a:solidFill>
                <a:latin typeface="Gotham-Light"/>
                <a:cs typeface="Gotham-Light"/>
              </a:rPr>
              <a:t>problema tiene dimensiones financieras, políticas, legales, y morales de una complejidad </a:t>
            </a:r>
            <a:r>
              <a:rPr lang="es-ES_tradnl" sz="1400" dirty="0" smtClean="0">
                <a:solidFill>
                  <a:schemeClr val="tx1">
                    <a:lumMod val="50000"/>
                    <a:lumOff val="50000"/>
                  </a:schemeClr>
                </a:solidFill>
                <a:latin typeface="Gotham-Light"/>
                <a:cs typeface="Gotham-Light"/>
              </a:rPr>
              <a:t>extrema</a:t>
            </a:r>
          </a:p>
          <a:p>
            <a:pPr marL="628650" lvl="1" indent="-171450">
              <a:spcAft>
                <a:spcPts val="600"/>
              </a:spcAft>
              <a:buFont typeface="Arial"/>
              <a:buChar char="•"/>
            </a:pPr>
            <a:r>
              <a:rPr lang="es-ES_tradnl" sz="1400" dirty="0" smtClean="0">
                <a:solidFill>
                  <a:schemeClr val="tx1">
                    <a:lumMod val="50000"/>
                    <a:lumOff val="50000"/>
                  </a:schemeClr>
                </a:solidFill>
                <a:latin typeface="Gotham-Light"/>
                <a:cs typeface="Gotham-Light"/>
              </a:rPr>
              <a:t>Ningún </a:t>
            </a:r>
            <a:r>
              <a:rPr lang="es-ES_tradnl" sz="1400" dirty="0">
                <a:solidFill>
                  <a:schemeClr val="tx1">
                    <a:lumMod val="50000"/>
                    <a:lumOff val="50000"/>
                  </a:schemeClr>
                </a:solidFill>
                <a:latin typeface="Gotham-Light"/>
                <a:cs typeface="Gotham-Light"/>
              </a:rPr>
              <a:t>partido o facción política tiene el </a:t>
            </a:r>
            <a:r>
              <a:rPr lang="es-ES_tradnl" sz="1400" dirty="0" smtClean="0">
                <a:solidFill>
                  <a:schemeClr val="tx1">
                    <a:lumMod val="50000"/>
                    <a:lumOff val="50000"/>
                  </a:schemeClr>
                </a:solidFill>
                <a:latin typeface="Gotham-Light"/>
                <a:cs typeface="Gotham-Light"/>
              </a:rPr>
              <a:t>poder necesario </a:t>
            </a:r>
            <a:r>
              <a:rPr lang="es-ES_tradnl" sz="1400" dirty="0">
                <a:solidFill>
                  <a:schemeClr val="tx1">
                    <a:lumMod val="50000"/>
                    <a:lumOff val="50000"/>
                  </a:schemeClr>
                </a:solidFill>
                <a:latin typeface="Gotham-Light"/>
                <a:cs typeface="Gotham-Light"/>
              </a:rPr>
              <a:t>para imponer una solución </a:t>
            </a:r>
            <a:r>
              <a:rPr lang="es-ES_tradnl" sz="1400" dirty="0" smtClean="0">
                <a:solidFill>
                  <a:schemeClr val="tx1">
                    <a:lumMod val="50000"/>
                    <a:lumOff val="50000"/>
                  </a:schemeClr>
                </a:solidFill>
                <a:latin typeface="Gotham-Light"/>
                <a:cs typeface="Gotham-Light"/>
              </a:rPr>
              <a:t>unilateral </a:t>
            </a:r>
          </a:p>
          <a:p>
            <a:pPr marL="628650" lvl="1" indent="-171450">
              <a:spcAft>
                <a:spcPts val="600"/>
              </a:spcAft>
              <a:buFont typeface="Arial"/>
              <a:buChar char="•"/>
            </a:pPr>
            <a:r>
              <a:rPr lang="es-ES_tradnl" sz="1400" dirty="0">
                <a:solidFill>
                  <a:schemeClr val="tx1">
                    <a:lumMod val="50000"/>
                    <a:lumOff val="50000"/>
                  </a:schemeClr>
                </a:solidFill>
                <a:latin typeface="Gotham-Light"/>
                <a:cs typeface="Gotham-Light"/>
              </a:rPr>
              <a:t>A</a:t>
            </a:r>
            <a:r>
              <a:rPr lang="es-ES_tradnl" sz="1400" dirty="0" smtClean="0">
                <a:solidFill>
                  <a:schemeClr val="tx1">
                    <a:lumMod val="50000"/>
                    <a:lumOff val="50000"/>
                  </a:schemeClr>
                </a:solidFill>
                <a:latin typeface="Gotham-Light"/>
                <a:cs typeface="Gotham-Light"/>
              </a:rPr>
              <a:t>fecta </a:t>
            </a:r>
            <a:r>
              <a:rPr lang="es-ES_tradnl" sz="1400" dirty="0">
                <a:solidFill>
                  <a:schemeClr val="tx1">
                    <a:lumMod val="50000"/>
                    <a:lumOff val="50000"/>
                  </a:schemeClr>
                </a:solidFill>
                <a:latin typeface="Gotham-Light"/>
                <a:cs typeface="Gotham-Light"/>
              </a:rPr>
              <a:t>a una gran parte de la </a:t>
            </a:r>
            <a:r>
              <a:rPr lang="es-ES_tradnl" sz="1400" dirty="0" smtClean="0">
                <a:solidFill>
                  <a:schemeClr val="tx1">
                    <a:lumMod val="50000"/>
                    <a:lumOff val="50000"/>
                  </a:schemeClr>
                </a:solidFill>
                <a:latin typeface="Gotham-Light"/>
                <a:cs typeface="Gotham-Light"/>
              </a:rPr>
              <a:t>población</a:t>
            </a:r>
          </a:p>
          <a:p>
            <a:pPr marL="628650" lvl="1" indent="-171450">
              <a:spcAft>
                <a:spcPts val="600"/>
              </a:spcAft>
              <a:buFont typeface="Arial"/>
              <a:buChar char="•"/>
            </a:pPr>
            <a:r>
              <a:rPr lang="es-ES_tradnl" sz="1400" dirty="0" smtClean="0">
                <a:solidFill>
                  <a:schemeClr val="tx1">
                    <a:lumMod val="50000"/>
                    <a:lumOff val="50000"/>
                  </a:schemeClr>
                </a:solidFill>
                <a:latin typeface="Gotham-Light"/>
                <a:cs typeface="Gotham-Light"/>
              </a:rPr>
              <a:t>Solución </a:t>
            </a:r>
            <a:r>
              <a:rPr lang="es-ES_tradnl" sz="1400" dirty="0">
                <a:solidFill>
                  <a:schemeClr val="tx1">
                    <a:lumMod val="50000"/>
                    <a:lumOff val="50000"/>
                  </a:schemeClr>
                </a:solidFill>
                <a:latin typeface="Gotham-Light"/>
                <a:cs typeface="Gotham-Light"/>
              </a:rPr>
              <a:t>requiere sacrificios de todas las partes afectadas</a:t>
            </a:r>
          </a:p>
          <a:p>
            <a:pPr lvl="1"/>
            <a:endParaRPr lang="es-ES_tradnl" sz="1200" dirty="0">
              <a:solidFill>
                <a:schemeClr val="tx1">
                  <a:lumMod val="50000"/>
                  <a:lumOff val="50000"/>
                </a:schemeClr>
              </a:solidFill>
              <a:latin typeface="Gotham-Light"/>
              <a:cs typeface="Gotham-Light"/>
            </a:endParaRPr>
          </a:p>
        </p:txBody>
      </p:sp>
      <p:sp>
        <p:nvSpPr>
          <p:cNvPr id="10" name="Title 1"/>
          <p:cNvSpPr txBox="1">
            <a:spLocks/>
          </p:cNvSpPr>
          <p:nvPr/>
        </p:nvSpPr>
        <p:spPr>
          <a:xfrm>
            <a:off x="1100665" y="812815"/>
            <a:ext cx="2345268" cy="207430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300" dirty="0" smtClean="0">
                <a:solidFill>
                  <a:schemeClr val="tx2">
                    <a:lumMod val="60000"/>
                    <a:lumOff val="40000"/>
                  </a:schemeClr>
                </a:solidFill>
                <a:latin typeface="Gotham-Light"/>
                <a:cs typeface="Gotham-Light"/>
              </a:rPr>
              <a:t>Condiciones</a:t>
            </a:r>
            <a:r>
              <a:rPr lang="es-ES_tradnl" sz="2300" dirty="0" smtClean="0">
                <a:solidFill>
                  <a:schemeClr val="accent1">
                    <a:lumMod val="50000"/>
                  </a:schemeClr>
                </a:solidFill>
                <a:latin typeface="Gotham-Light"/>
                <a:cs typeface="Gotham-Light"/>
              </a:rPr>
              <a:t> </a:t>
            </a:r>
            <a:r>
              <a:rPr lang="es-ES_tradnl" sz="2300" dirty="0" smtClean="0">
                <a:solidFill>
                  <a:schemeClr val="tx1">
                    <a:lumMod val="50000"/>
                    <a:lumOff val="50000"/>
                  </a:schemeClr>
                </a:solidFill>
                <a:latin typeface="Gotham-Light"/>
                <a:cs typeface="Gotham-Light"/>
              </a:rPr>
              <a:t>–</a:t>
            </a:r>
          </a:p>
          <a:p>
            <a:pPr algn="r"/>
            <a:r>
              <a:rPr lang="es-ES_tradnl" sz="2300" dirty="0" smtClean="0">
                <a:solidFill>
                  <a:schemeClr val="tx1">
                    <a:lumMod val="50000"/>
                    <a:lumOff val="50000"/>
                  </a:schemeClr>
                </a:solidFill>
                <a:latin typeface="Gotham-Light"/>
                <a:cs typeface="Gotham-Light"/>
              </a:rPr>
              <a:t>Concertación </a:t>
            </a:r>
          </a:p>
          <a:p>
            <a:pPr algn="r"/>
            <a:r>
              <a:rPr lang="es-ES_tradnl" sz="2300" dirty="0" smtClean="0">
                <a:solidFill>
                  <a:schemeClr val="tx1">
                    <a:lumMod val="50000"/>
                    <a:lumOff val="50000"/>
                  </a:schemeClr>
                </a:solidFill>
                <a:latin typeface="Gotham-Light"/>
                <a:cs typeface="Gotham-Light"/>
              </a:rPr>
              <a:t>Social en </a:t>
            </a:r>
          </a:p>
          <a:p>
            <a:pPr algn="r"/>
            <a:r>
              <a:rPr lang="es-ES_tradnl" sz="2300" dirty="0" smtClean="0">
                <a:solidFill>
                  <a:schemeClr val="tx1">
                    <a:lumMod val="50000"/>
                    <a:lumOff val="50000"/>
                  </a:schemeClr>
                </a:solidFill>
                <a:latin typeface="Gotham-Light"/>
                <a:cs typeface="Gotham-Light"/>
              </a:rPr>
              <a:t>Puerto Rico</a:t>
            </a:r>
            <a:endParaRPr lang="es-ES_tradnl" sz="2300" dirty="0">
              <a:solidFill>
                <a:schemeClr val="tx1">
                  <a:lumMod val="50000"/>
                  <a:lumOff val="50000"/>
                </a:schemeClr>
              </a:solidFill>
              <a:latin typeface="Gotham-Light"/>
              <a:cs typeface="Gotham-Light"/>
            </a:endParaRPr>
          </a:p>
        </p:txBody>
      </p:sp>
    </p:spTree>
    <p:extLst>
      <p:ext uri="{BB962C8B-B14F-4D97-AF65-F5344CB8AC3E}">
        <p14:creationId xmlns:p14="http://schemas.microsoft.com/office/powerpoint/2010/main" val="20512652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39766" y="821277"/>
            <a:ext cx="5122367" cy="8466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2400" dirty="0" smtClean="0">
                <a:solidFill>
                  <a:schemeClr val="tx2">
                    <a:lumMod val="60000"/>
                    <a:lumOff val="40000"/>
                  </a:schemeClr>
                </a:solidFill>
                <a:latin typeface="Gotham-Light"/>
                <a:cs typeface="Gotham-Light"/>
              </a:rPr>
              <a:t>Los Sistemas se Están </a:t>
            </a:r>
            <a:r>
              <a:rPr lang="es-ES_tradnl" sz="2400" dirty="0">
                <a:solidFill>
                  <a:schemeClr val="tx2">
                    <a:lumMod val="60000"/>
                    <a:lumOff val="40000"/>
                  </a:schemeClr>
                </a:solidFill>
                <a:latin typeface="Gotham-Light"/>
                <a:cs typeface="Gotham-Light"/>
              </a:rPr>
              <a:t>Q</a:t>
            </a:r>
            <a:r>
              <a:rPr lang="es-ES_tradnl" sz="2400" dirty="0" smtClean="0">
                <a:solidFill>
                  <a:schemeClr val="tx2">
                    <a:lumMod val="60000"/>
                    <a:lumOff val="40000"/>
                  </a:schemeClr>
                </a:solidFill>
                <a:latin typeface="Gotham-Light"/>
                <a:cs typeface="Gotham-Light"/>
              </a:rPr>
              <a:t>uedando sin </a:t>
            </a:r>
            <a:r>
              <a:rPr lang="es-ES_tradnl" sz="2400" dirty="0" smtClean="0">
                <a:solidFill>
                  <a:schemeClr val="tx1">
                    <a:lumMod val="50000"/>
                    <a:lumOff val="50000"/>
                  </a:schemeClr>
                </a:solidFill>
                <a:latin typeface="Gotham-Light"/>
                <a:cs typeface="Gotham-Light"/>
              </a:rPr>
              <a:t>Recursos</a:t>
            </a:r>
            <a:endParaRPr lang="es-ES_tradnl" sz="2400" dirty="0">
              <a:solidFill>
                <a:schemeClr val="tx1">
                  <a:lumMod val="50000"/>
                  <a:lumOff val="50000"/>
                </a:schemeClr>
              </a:solidFill>
              <a:latin typeface="Gotham-Light"/>
              <a:cs typeface="Gotham-Light"/>
            </a:endParaRPr>
          </a:p>
        </p:txBody>
      </p:sp>
      <p:sp>
        <p:nvSpPr>
          <p:cNvPr id="14" name="Title 1"/>
          <p:cNvSpPr txBox="1">
            <a:spLocks/>
          </p:cNvSpPr>
          <p:nvPr/>
        </p:nvSpPr>
        <p:spPr>
          <a:xfrm>
            <a:off x="7518366" y="5308545"/>
            <a:ext cx="1083780" cy="28788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900" dirty="0" smtClean="0">
                <a:solidFill>
                  <a:schemeClr val="tx1">
                    <a:lumMod val="65000"/>
                    <a:lumOff val="35000"/>
                  </a:schemeClr>
                </a:solidFill>
                <a:latin typeface="Gotham-Light"/>
                <a:cs typeface="Gotham-Light"/>
              </a:rPr>
              <a:t>Fuente:  BGF</a:t>
            </a:r>
            <a:endParaRPr lang="es-ES_tradnl" sz="900" dirty="0">
              <a:solidFill>
                <a:schemeClr val="tx1">
                  <a:lumMod val="65000"/>
                  <a:lumOff val="35000"/>
                </a:schemeClr>
              </a:solidFill>
              <a:latin typeface="Gotham-Light"/>
              <a:cs typeface="Gotham-Light"/>
            </a:endParaRPr>
          </a:p>
        </p:txBody>
      </p:sp>
    </p:spTree>
    <p:extLst>
      <p:ext uri="{BB962C8B-B14F-4D97-AF65-F5344CB8AC3E}">
        <p14:creationId xmlns:p14="http://schemas.microsoft.com/office/powerpoint/2010/main" val="7044081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584152" y="787409"/>
            <a:ext cx="5952100" cy="7789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2400" dirty="0" smtClean="0">
                <a:solidFill>
                  <a:schemeClr val="tx2">
                    <a:lumMod val="60000"/>
                    <a:lumOff val="40000"/>
                  </a:schemeClr>
                </a:solidFill>
                <a:latin typeface="Gotham-Light"/>
                <a:cs typeface="Gotham-Light"/>
              </a:rPr>
              <a:t>El Gobierno </a:t>
            </a:r>
            <a:r>
              <a:rPr lang="es-ES_tradnl" sz="2400" dirty="0" smtClean="0">
                <a:solidFill>
                  <a:schemeClr val="tx1">
                    <a:lumMod val="50000"/>
                    <a:lumOff val="50000"/>
                  </a:schemeClr>
                </a:solidFill>
                <a:latin typeface="Gotham-Light"/>
                <a:cs typeface="Gotham-Light"/>
              </a:rPr>
              <a:t>no Puede Hacer las Contribuciones Requeridas</a:t>
            </a:r>
            <a:endParaRPr lang="es-ES_tradnl" sz="2400" dirty="0">
              <a:solidFill>
                <a:schemeClr val="tx1">
                  <a:lumMod val="50000"/>
                  <a:lumOff val="50000"/>
                </a:schemeClr>
              </a:solidFill>
              <a:latin typeface="Gotham-Light"/>
              <a:cs typeface="Gotham-Light"/>
            </a:endParaRPr>
          </a:p>
        </p:txBody>
      </p:sp>
    </p:spTree>
    <p:extLst>
      <p:ext uri="{BB962C8B-B14F-4D97-AF65-F5344CB8AC3E}">
        <p14:creationId xmlns:p14="http://schemas.microsoft.com/office/powerpoint/2010/main" val="21462727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548640" y="792480"/>
            <a:ext cx="6266990" cy="1574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2400" dirty="0" smtClean="0">
                <a:solidFill>
                  <a:schemeClr val="tx2">
                    <a:lumMod val="60000"/>
                    <a:lumOff val="40000"/>
                  </a:schemeClr>
                </a:solidFill>
                <a:latin typeface="Gotham-Light"/>
                <a:cs typeface="Gotham-Light"/>
              </a:rPr>
              <a:t>Costo Anual de los Sistemas</a:t>
            </a:r>
          </a:p>
          <a:p>
            <a:pPr algn="l"/>
            <a:r>
              <a:rPr lang="es-ES_tradnl" sz="2400" dirty="0" smtClean="0">
                <a:solidFill>
                  <a:schemeClr val="tx1">
                    <a:lumMod val="50000"/>
                    <a:lumOff val="50000"/>
                  </a:schemeClr>
                </a:solidFill>
                <a:latin typeface="Gotham-Light"/>
                <a:cs typeface="Gotham-Light"/>
              </a:rPr>
              <a:t>es Insostenible </a:t>
            </a:r>
          </a:p>
          <a:p>
            <a:pPr algn="l"/>
            <a:endParaRPr lang="es-ES_tradnl" sz="2400" b="1" dirty="0" smtClean="0">
              <a:solidFill>
                <a:schemeClr val="tx1">
                  <a:lumMod val="50000"/>
                  <a:lumOff val="50000"/>
                </a:schemeClr>
              </a:solidFill>
              <a:latin typeface="Gotham-Light"/>
              <a:cs typeface="Gotham-Light"/>
            </a:endParaRPr>
          </a:p>
          <a:p>
            <a:pPr algn="l"/>
            <a:r>
              <a:rPr lang="es-ES_tradnl" sz="1800" dirty="0" smtClean="0">
                <a:solidFill>
                  <a:schemeClr val="tx1">
                    <a:lumMod val="50000"/>
                    <a:lumOff val="50000"/>
                  </a:schemeClr>
                </a:solidFill>
                <a:latin typeface="Gotham-Light"/>
                <a:cs typeface="Gotham-Light"/>
              </a:rPr>
              <a:t>Porción de cada dólar del fondo general dedicada a pagar pensiones:</a:t>
            </a:r>
          </a:p>
          <a:p>
            <a:pPr algn="l"/>
            <a:endParaRPr lang="es-ES_tradnl" sz="2400" b="1" dirty="0">
              <a:solidFill>
                <a:schemeClr val="tx1">
                  <a:lumMod val="50000"/>
                  <a:lumOff val="50000"/>
                </a:schemeClr>
              </a:solidFill>
              <a:latin typeface="Gotham-Light"/>
              <a:cs typeface="Gotham-Light"/>
            </a:endParaRPr>
          </a:p>
        </p:txBody>
      </p:sp>
      <p:sp>
        <p:nvSpPr>
          <p:cNvPr id="3" name="Title 1"/>
          <p:cNvSpPr txBox="1">
            <a:spLocks/>
          </p:cNvSpPr>
          <p:nvPr/>
        </p:nvSpPr>
        <p:spPr>
          <a:xfrm>
            <a:off x="1363092" y="2607747"/>
            <a:ext cx="694310" cy="2624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chemeClr val="tx1">
                    <a:lumMod val="50000"/>
                    <a:lumOff val="50000"/>
                  </a:schemeClr>
                </a:solidFill>
                <a:latin typeface="Gotham-Book"/>
                <a:cs typeface="Gotham-Book"/>
              </a:rPr>
              <a:t>2013</a:t>
            </a:r>
            <a:endParaRPr lang="en-US" sz="1400" b="1" dirty="0">
              <a:solidFill>
                <a:schemeClr val="tx1">
                  <a:lumMod val="50000"/>
                  <a:lumOff val="50000"/>
                </a:schemeClr>
              </a:solidFill>
              <a:latin typeface="Gotham-Book"/>
              <a:cs typeface="Gotham-Book"/>
            </a:endParaRPr>
          </a:p>
        </p:txBody>
      </p:sp>
      <p:sp>
        <p:nvSpPr>
          <p:cNvPr id="5" name="Title 1"/>
          <p:cNvSpPr txBox="1">
            <a:spLocks/>
          </p:cNvSpPr>
          <p:nvPr/>
        </p:nvSpPr>
        <p:spPr>
          <a:xfrm>
            <a:off x="3031028" y="2607747"/>
            <a:ext cx="694310" cy="2624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chemeClr val="tx1">
                    <a:lumMod val="50000"/>
                    <a:lumOff val="50000"/>
                  </a:schemeClr>
                </a:solidFill>
                <a:latin typeface="Gotham-Book"/>
                <a:cs typeface="Gotham-Book"/>
              </a:rPr>
              <a:t>2018</a:t>
            </a:r>
            <a:endParaRPr lang="en-US" sz="1400" b="1" dirty="0">
              <a:solidFill>
                <a:schemeClr val="tx1">
                  <a:lumMod val="50000"/>
                  <a:lumOff val="50000"/>
                </a:schemeClr>
              </a:solidFill>
              <a:latin typeface="Gotham-Book"/>
              <a:cs typeface="Gotham-Book"/>
            </a:endParaRPr>
          </a:p>
        </p:txBody>
      </p:sp>
      <p:sp>
        <p:nvSpPr>
          <p:cNvPr id="6" name="Title 1"/>
          <p:cNvSpPr txBox="1">
            <a:spLocks/>
          </p:cNvSpPr>
          <p:nvPr/>
        </p:nvSpPr>
        <p:spPr>
          <a:xfrm>
            <a:off x="4792096" y="2607747"/>
            <a:ext cx="694310" cy="2624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chemeClr val="tx1">
                    <a:lumMod val="50000"/>
                    <a:lumOff val="50000"/>
                  </a:schemeClr>
                </a:solidFill>
                <a:latin typeface="Gotham-Book"/>
                <a:cs typeface="Gotham-Book"/>
              </a:rPr>
              <a:t>2023</a:t>
            </a:r>
            <a:endParaRPr lang="en-US" sz="1400" b="1" dirty="0">
              <a:solidFill>
                <a:schemeClr val="tx1">
                  <a:lumMod val="50000"/>
                  <a:lumOff val="50000"/>
                </a:schemeClr>
              </a:solidFill>
              <a:latin typeface="Gotham-Book"/>
              <a:cs typeface="Gotham-Book"/>
            </a:endParaRPr>
          </a:p>
        </p:txBody>
      </p:sp>
      <p:sp>
        <p:nvSpPr>
          <p:cNvPr id="7" name="Title 1"/>
          <p:cNvSpPr txBox="1">
            <a:spLocks/>
          </p:cNvSpPr>
          <p:nvPr/>
        </p:nvSpPr>
        <p:spPr>
          <a:xfrm>
            <a:off x="6815630" y="2607747"/>
            <a:ext cx="694310" cy="2624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chemeClr val="tx1">
                    <a:lumMod val="50000"/>
                    <a:lumOff val="50000"/>
                  </a:schemeClr>
                </a:solidFill>
                <a:latin typeface="Gotham-Book"/>
                <a:cs typeface="Gotham-Book"/>
              </a:rPr>
              <a:t>2030</a:t>
            </a:r>
            <a:endParaRPr lang="en-US" sz="1400" b="1" dirty="0">
              <a:solidFill>
                <a:schemeClr val="tx1">
                  <a:lumMod val="50000"/>
                  <a:lumOff val="50000"/>
                </a:schemeClr>
              </a:solidFill>
              <a:latin typeface="Gotham-Book"/>
              <a:cs typeface="Gotham-Book"/>
            </a:endParaRPr>
          </a:p>
        </p:txBody>
      </p:sp>
      <p:sp>
        <p:nvSpPr>
          <p:cNvPr id="8" name="Title 1"/>
          <p:cNvSpPr txBox="1">
            <a:spLocks/>
          </p:cNvSpPr>
          <p:nvPr/>
        </p:nvSpPr>
        <p:spPr>
          <a:xfrm>
            <a:off x="1363092" y="4064013"/>
            <a:ext cx="694310" cy="2624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chemeClr val="tx1">
                    <a:lumMod val="50000"/>
                    <a:lumOff val="50000"/>
                  </a:schemeClr>
                </a:solidFill>
                <a:latin typeface="Gotham-Bold"/>
                <a:cs typeface="Gotham-Bold"/>
              </a:rPr>
              <a:t>7¢</a:t>
            </a:r>
            <a:endParaRPr lang="en-US" sz="1400" b="1" dirty="0">
              <a:solidFill>
                <a:schemeClr val="tx1">
                  <a:lumMod val="50000"/>
                  <a:lumOff val="50000"/>
                </a:schemeClr>
              </a:solidFill>
              <a:latin typeface="Gotham-Bold"/>
              <a:cs typeface="Gotham-Bold"/>
            </a:endParaRPr>
          </a:p>
        </p:txBody>
      </p:sp>
      <p:sp>
        <p:nvSpPr>
          <p:cNvPr id="9" name="Title 1"/>
          <p:cNvSpPr txBox="1">
            <a:spLocks/>
          </p:cNvSpPr>
          <p:nvPr/>
        </p:nvSpPr>
        <p:spPr>
          <a:xfrm>
            <a:off x="3124165" y="3979343"/>
            <a:ext cx="694310" cy="2624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chemeClr val="tx1">
                    <a:lumMod val="50000"/>
                    <a:lumOff val="50000"/>
                  </a:schemeClr>
                </a:solidFill>
                <a:latin typeface="Gotham-Bold"/>
                <a:cs typeface="Gotham-Bold"/>
              </a:rPr>
              <a:t>14¢</a:t>
            </a:r>
            <a:endParaRPr lang="en-US" sz="1400" b="1" dirty="0">
              <a:solidFill>
                <a:schemeClr val="tx1">
                  <a:lumMod val="50000"/>
                  <a:lumOff val="50000"/>
                </a:schemeClr>
              </a:solidFill>
              <a:latin typeface="Gotham-Bold"/>
              <a:cs typeface="Gotham-Bold"/>
            </a:endParaRPr>
          </a:p>
        </p:txBody>
      </p:sp>
      <p:sp>
        <p:nvSpPr>
          <p:cNvPr id="10" name="Title 1"/>
          <p:cNvSpPr txBox="1">
            <a:spLocks/>
          </p:cNvSpPr>
          <p:nvPr/>
        </p:nvSpPr>
        <p:spPr>
          <a:xfrm>
            <a:off x="4902167" y="3860805"/>
            <a:ext cx="694310" cy="2624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chemeClr val="tx1">
                    <a:lumMod val="50000"/>
                    <a:lumOff val="50000"/>
                  </a:schemeClr>
                </a:solidFill>
                <a:latin typeface="Gotham-Bold"/>
                <a:cs typeface="Gotham-Bold"/>
              </a:rPr>
              <a:t>33¢</a:t>
            </a:r>
            <a:endParaRPr lang="en-US" sz="1400" b="1" dirty="0">
              <a:solidFill>
                <a:schemeClr val="tx1">
                  <a:lumMod val="50000"/>
                  <a:lumOff val="50000"/>
                </a:schemeClr>
              </a:solidFill>
              <a:latin typeface="Gotham-Bold"/>
              <a:cs typeface="Gotham-Bold"/>
            </a:endParaRPr>
          </a:p>
        </p:txBody>
      </p:sp>
      <p:sp>
        <p:nvSpPr>
          <p:cNvPr id="11" name="Title 1"/>
          <p:cNvSpPr txBox="1">
            <a:spLocks/>
          </p:cNvSpPr>
          <p:nvPr/>
        </p:nvSpPr>
        <p:spPr>
          <a:xfrm>
            <a:off x="6976504" y="3725333"/>
            <a:ext cx="694310" cy="2624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chemeClr val="tx1">
                    <a:lumMod val="50000"/>
                    <a:lumOff val="50000"/>
                  </a:schemeClr>
                </a:solidFill>
                <a:latin typeface="Gotham-Bold"/>
                <a:cs typeface="Gotham-Bold"/>
              </a:rPr>
              <a:t>41¢</a:t>
            </a:r>
            <a:endParaRPr lang="en-US" sz="1400" b="1" dirty="0">
              <a:solidFill>
                <a:schemeClr val="tx1">
                  <a:lumMod val="50000"/>
                  <a:lumOff val="50000"/>
                </a:schemeClr>
              </a:solidFill>
              <a:latin typeface="Gotham-Bold"/>
              <a:cs typeface="Gotham-Bold"/>
            </a:endParaRPr>
          </a:p>
        </p:txBody>
      </p:sp>
      <p:sp>
        <p:nvSpPr>
          <p:cNvPr id="12" name="TextBox 11"/>
          <p:cNvSpPr txBox="1"/>
          <p:nvPr/>
        </p:nvSpPr>
        <p:spPr>
          <a:xfrm>
            <a:off x="7083220" y="5241369"/>
            <a:ext cx="1044780" cy="400110"/>
          </a:xfrm>
          <a:prstGeom prst="rect">
            <a:avLst/>
          </a:prstGeom>
          <a:noFill/>
        </p:spPr>
        <p:txBody>
          <a:bodyPr wrap="square" rtlCol="0">
            <a:spAutoFit/>
          </a:bodyPr>
          <a:lstStyle/>
          <a:p>
            <a:r>
              <a:rPr lang="es-ES_tradnl" sz="1000" dirty="0">
                <a:solidFill>
                  <a:schemeClr val="tx1">
                    <a:lumMod val="65000"/>
                    <a:lumOff val="35000"/>
                  </a:schemeClr>
                </a:solidFill>
                <a:latin typeface="Gotham-Light"/>
                <a:cs typeface="Gotham-Light"/>
              </a:rPr>
              <a:t>Fuente:  BGF</a:t>
            </a:r>
          </a:p>
          <a:p>
            <a:endParaRPr lang="es-ES_tradnl" sz="1000" b="1" dirty="0"/>
          </a:p>
        </p:txBody>
      </p:sp>
    </p:spTree>
    <p:extLst>
      <p:ext uri="{BB962C8B-B14F-4D97-AF65-F5344CB8AC3E}">
        <p14:creationId xmlns:p14="http://schemas.microsoft.com/office/powerpoint/2010/main" val="8473724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711157" y="897480"/>
            <a:ext cx="5952100" cy="7789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2400" dirty="0" smtClean="0">
                <a:solidFill>
                  <a:schemeClr val="tx2">
                    <a:lumMod val="60000"/>
                    <a:lumOff val="40000"/>
                  </a:schemeClr>
                </a:solidFill>
                <a:latin typeface="Gotham-Light"/>
                <a:cs typeface="Gotham-Light"/>
              </a:rPr>
              <a:t>Concertación Social</a:t>
            </a:r>
          </a:p>
          <a:p>
            <a:pPr algn="l"/>
            <a:r>
              <a:rPr lang="es-ES_tradnl" sz="2400" dirty="0" smtClean="0">
                <a:solidFill>
                  <a:schemeClr val="tx1">
                    <a:lumMod val="50000"/>
                    <a:lumOff val="50000"/>
                  </a:schemeClr>
                </a:solidFill>
                <a:latin typeface="Gotham-Light"/>
                <a:cs typeface="Gotham-Light"/>
              </a:rPr>
              <a:t>en Puerto Rico</a:t>
            </a:r>
            <a:endParaRPr lang="es-ES_tradnl" sz="2400" dirty="0">
              <a:solidFill>
                <a:schemeClr val="tx1">
                  <a:lumMod val="50000"/>
                  <a:lumOff val="50000"/>
                </a:schemeClr>
              </a:solidFill>
              <a:latin typeface="Gotham-Light"/>
              <a:cs typeface="Gotham-Light"/>
            </a:endParaRPr>
          </a:p>
        </p:txBody>
      </p:sp>
      <p:sp>
        <p:nvSpPr>
          <p:cNvPr id="3" name="Title 1"/>
          <p:cNvSpPr txBox="1">
            <a:spLocks/>
          </p:cNvSpPr>
          <p:nvPr/>
        </p:nvSpPr>
        <p:spPr>
          <a:xfrm>
            <a:off x="3606757" y="2772840"/>
            <a:ext cx="1244641" cy="3301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600" dirty="0" smtClean="0">
                <a:solidFill>
                  <a:schemeClr val="tx1">
                    <a:lumMod val="50000"/>
                    <a:lumOff val="50000"/>
                  </a:schemeClr>
                </a:solidFill>
                <a:latin typeface="Gotham-Book"/>
                <a:cs typeface="Gotham-Book"/>
              </a:rPr>
              <a:t>Gobierno</a:t>
            </a:r>
            <a:endParaRPr lang="es-ES_tradnl" sz="1600" dirty="0">
              <a:solidFill>
                <a:schemeClr val="tx1">
                  <a:lumMod val="50000"/>
                  <a:lumOff val="50000"/>
                </a:schemeClr>
              </a:solidFill>
              <a:latin typeface="Gotham-Book"/>
              <a:cs typeface="Gotham-Book"/>
            </a:endParaRPr>
          </a:p>
        </p:txBody>
      </p:sp>
      <p:sp>
        <p:nvSpPr>
          <p:cNvPr id="5" name="Title 1"/>
          <p:cNvSpPr txBox="1">
            <a:spLocks/>
          </p:cNvSpPr>
          <p:nvPr/>
        </p:nvSpPr>
        <p:spPr>
          <a:xfrm>
            <a:off x="5147701" y="3539081"/>
            <a:ext cx="1286966" cy="3301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600" b="1" dirty="0" smtClean="0">
                <a:solidFill>
                  <a:schemeClr val="tx1">
                    <a:lumMod val="50000"/>
                    <a:lumOff val="50000"/>
                  </a:schemeClr>
                </a:solidFill>
                <a:latin typeface="Gotham-Book"/>
                <a:cs typeface="Gotham-Book"/>
              </a:rPr>
              <a:t>Pensiones</a:t>
            </a:r>
            <a:endParaRPr lang="es-ES_tradnl" sz="1600" b="1" dirty="0">
              <a:solidFill>
                <a:schemeClr val="tx1">
                  <a:lumMod val="50000"/>
                  <a:lumOff val="50000"/>
                </a:schemeClr>
              </a:solidFill>
              <a:latin typeface="Gotham-Book"/>
              <a:cs typeface="Gotham-Book"/>
            </a:endParaRPr>
          </a:p>
        </p:txBody>
      </p:sp>
      <p:sp>
        <p:nvSpPr>
          <p:cNvPr id="12" name="Title 1"/>
          <p:cNvSpPr txBox="1">
            <a:spLocks/>
          </p:cNvSpPr>
          <p:nvPr/>
        </p:nvSpPr>
        <p:spPr>
          <a:xfrm>
            <a:off x="3344280" y="4178302"/>
            <a:ext cx="1964310" cy="5291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600" dirty="0" smtClean="0">
                <a:solidFill>
                  <a:schemeClr val="tx1">
                    <a:lumMod val="50000"/>
                    <a:lumOff val="50000"/>
                  </a:schemeClr>
                </a:solidFill>
                <a:latin typeface="Gotham-Book"/>
                <a:cs typeface="Gotham-Book"/>
              </a:rPr>
              <a:t>Uniones</a:t>
            </a:r>
          </a:p>
          <a:p>
            <a:pPr algn="l"/>
            <a:r>
              <a:rPr lang="es-ES_tradnl" sz="1600" dirty="0" smtClean="0">
                <a:solidFill>
                  <a:schemeClr val="tx1">
                    <a:lumMod val="50000"/>
                    <a:lumOff val="50000"/>
                  </a:schemeClr>
                </a:solidFill>
                <a:latin typeface="Gotham-Book"/>
                <a:cs typeface="Gotham-Book"/>
              </a:rPr>
              <a:t>Gubernamentales</a:t>
            </a:r>
            <a:endParaRPr lang="es-ES_tradnl" sz="1600" dirty="0">
              <a:solidFill>
                <a:schemeClr val="tx1">
                  <a:lumMod val="50000"/>
                  <a:lumOff val="50000"/>
                </a:schemeClr>
              </a:solidFill>
              <a:latin typeface="Gotham-Book"/>
              <a:cs typeface="Gotham-Book"/>
            </a:endParaRPr>
          </a:p>
        </p:txBody>
      </p:sp>
      <p:sp>
        <p:nvSpPr>
          <p:cNvPr id="13" name="Title 1"/>
          <p:cNvSpPr txBox="1">
            <a:spLocks/>
          </p:cNvSpPr>
          <p:nvPr/>
        </p:nvSpPr>
        <p:spPr>
          <a:xfrm>
            <a:off x="5816597" y="4034363"/>
            <a:ext cx="2328324" cy="8170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1600" dirty="0" smtClean="0">
                <a:solidFill>
                  <a:schemeClr val="tx1">
                    <a:lumMod val="50000"/>
                    <a:lumOff val="50000"/>
                  </a:schemeClr>
                </a:solidFill>
                <a:latin typeface="Gotham-Book"/>
                <a:cs typeface="Gotham-Book"/>
              </a:rPr>
              <a:t>Recursos de </a:t>
            </a:r>
          </a:p>
          <a:p>
            <a:pPr algn="r"/>
            <a:r>
              <a:rPr lang="es-ES_tradnl" sz="1600" dirty="0" smtClean="0">
                <a:solidFill>
                  <a:schemeClr val="tx1">
                    <a:lumMod val="50000"/>
                    <a:lumOff val="50000"/>
                  </a:schemeClr>
                </a:solidFill>
                <a:latin typeface="Gotham-Book"/>
                <a:cs typeface="Gotham-Book"/>
              </a:rPr>
              <a:t>la Sociedad Civil</a:t>
            </a:r>
            <a:endParaRPr lang="es-ES_tradnl" sz="1600" dirty="0">
              <a:solidFill>
                <a:schemeClr val="tx1">
                  <a:lumMod val="50000"/>
                  <a:lumOff val="50000"/>
                </a:schemeClr>
              </a:solidFill>
              <a:latin typeface="Gotham-Book"/>
              <a:cs typeface="Gotham-Book"/>
            </a:endParaRPr>
          </a:p>
        </p:txBody>
      </p:sp>
      <p:sp>
        <p:nvSpPr>
          <p:cNvPr id="14" name="Title 1"/>
          <p:cNvSpPr txBox="1">
            <a:spLocks/>
          </p:cNvSpPr>
          <p:nvPr/>
        </p:nvSpPr>
        <p:spPr>
          <a:xfrm>
            <a:off x="5816597" y="2569630"/>
            <a:ext cx="2328324" cy="8170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1600" dirty="0" smtClean="0">
                <a:solidFill>
                  <a:schemeClr val="tx1">
                    <a:lumMod val="50000"/>
                    <a:lumOff val="50000"/>
                  </a:schemeClr>
                </a:solidFill>
                <a:latin typeface="Gotham-Book"/>
                <a:cs typeface="Gotham-Book"/>
              </a:rPr>
              <a:t>Representantes</a:t>
            </a:r>
          </a:p>
          <a:p>
            <a:pPr algn="r"/>
            <a:r>
              <a:rPr lang="es-ES_tradnl" sz="1600" dirty="0" smtClean="0">
                <a:solidFill>
                  <a:schemeClr val="tx1">
                    <a:lumMod val="50000"/>
                    <a:lumOff val="50000"/>
                  </a:schemeClr>
                </a:solidFill>
                <a:latin typeface="Gotham-Book"/>
                <a:cs typeface="Gotham-Book"/>
              </a:rPr>
              <a:t>Pensionados</a:t>
            </a:r>
            <a:endParaRPr lang="es-ES_tradnl" sz="1600" dirty="0">
              <a:solidFill>
                <a:schemeClr val="tx1">
                  <a:lumMod val="50000"/>
                  <a:lumOff val="50000"/>
                </a:schemeClr>
              </a:solidFill>
              <a:latin typeface="Gotham-Book"/>
              <a:cs typeface="Gotham-Book"/>
            </a:endParaRPr>
          </a:p>
        </p:txBody>
      </p:sp>
      <p:sp>
        <p:nvSpPr>
          <p:cNvPr id="2" name="TextBox 1"/>
          <p:cNvSpPr txBox="1"/>
          <p:nvPr/>
        </p:nvSpPr>
        <p:spPr>
          <a:xfrm>
            <a:off x="190500" y="2578100"/>
            <a:ext cx="2349500" cy="369332"/>
          </a:xfrm>
          <a:prstGeom prst="rect">
            <a:avLst/>
          </a:prstGeom>
          <a:noFill/>
        </p:spPr>
        <p:txBody>
          <a:bodyPr wrap="square" rtlCol="0">
            <a:spAutoFit/>
          </a:bodyPr>
          <a:lstStyle/>
          <a:p>
            <a:endParaRPr lang="es-ES_tradnl" dirty="0">
              <a:solidFill>
                <a:schemeClr val="bg1">
                  <a:lumMod val="50000"/>
                </a:schemeClr>
              </a:solidFill>
            </a:endParaRPr>
          </a:p>
        </p:txBody>
      </p:sp>
      <p:sp>
        <p:nvSpPr>
          <p:cNvPr id="8" name="Rectangle 7"/>
          <p:cNvSpPr/>
          <p:nvPr/>
        </p:nvSpPr>
        <p:spPr>
          <a:xfrm>
            <a:off x="469900" y="2498637"/>
            <a:ext cx="2057400" cy="2308324"/>
          </a:xfrm>
          <a:prstGeom prst="rect">
            <a:avLst/>
          </a:prstGeom>
        </p:spPr>
        <p:txBody>
          <a:bodyPr wrap="square">
            <a:spAutoFit/>
          </a:bodyPr>
          <a:lstStyle/>
          <a:p>
            <a:r>
              <a:rPr lang="es-ES_tradnl" dirty="0">
                <a:solidFill>
                  <a:schemeClr val="bg1">
                    <a:lumMod val="50000"/>
                  </a:schemeClr>
                </a:solidFill>
              </a:rPr>
              <a:t>El éxito depende de la disposición de cada participante a ceder algo hoy para obtener beneficios a largo plazo “short-term pain for long-term gain”</a:t>
            </a:r>
          </a:p>
        </p:txBody>
      </p:sp>
    </p:spTree>
    <p:extLst>
      <p:ext uri="{BB962C8B-B14F-4D97-AF65-F5344CB8AC3E}">
        <p14:creationId xmlns:p14="http://schemas.microsoft.com/office/powerpoint/2010/main" val="24187489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itle 1"/>
          <p:cNvSpPr txBox="1">
            <a:spLocks/>
          </p:cNvSpPr>
          <p:nvPr/>
        </p:nvSpPr>
        <p:spPr>
          <a:xfrm>
            <a:off x="4411089" y="2823636"/>
            <a:ext cx="1346254" cy="5291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600" dirty="0" smtClean="0">
                <a:solidFill>
                  <a:schemeClr val="tx1">
                    <a:lumMod val="50000"/>
                    <a:lumOff val="50000"/>
                  </a:schemeClr>
                </a:solidFill>
                <a:latin typeface="Gotham-Book"/>
                <a:cs typeface="Gotham-Book"/>
              </a:rPr>
              <a:t>Viabilidad</a:t>
            </a:r>
          </a:p>
          <a:p>
            <a:pPr algn="l"/>
            <a:r>
              <a:rPr lang="es-ES_tradnl" sz="1600" dirty="0" smtClean="0">
                <a:solidFill>
                  <a:schemeClr val="tx1">
                    <a:lumMod val="50000"/>
                    <a:lumOff val="50000"/>
                  </a:schemeClr>
                </a:solidFill>
                <a:latin typeface="Gotham-Book"/>
                <a:cs typeface="Gotham-Book"/>
              </a:rPr>
              <a:t>Financiera</a:t>
            </a:r>
            <a:endParaRPr lang="es-ES_tradnl" sz="1600" dirty="0">
              <a:solidFill>
                <a:schemeClr val="tx1">
                  <a:lumMod val="50000"/>
                  <a:lumOff val="50000"/>
                </a:schemeClr>
              </a:solidFill>
              <a:latin typeface="Gotham-Book"/>
              <a:cs typeface="Gotham-Book"/>
            </a:endParaRPr>
          </a:p>
        </p:txBody>
      </p:sp>
      <p:sp>
        <p:nvSpPr>
          <p:cNvPr id="8" name="Title 1"/>
          <p:cNvSpPr txBox="1">
            <a:spLocks/>
          </p:cNvSpPr>
          <p:nvPr/>
        </p:nvSpPr>
        <p:spPr>
          <a:xfrm>
            <a:off x="592619" y="1016018"/>
            <a:ext cx="5952100" cy="7789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2400" dirty="0" smtClean="0">
                <a:solidFill>
                  <a:schemeClr val="tx2">
                    <a:lumMod val="60000"/>
                    <a:lumOff val="40000"/>
                  </a:schemeClr>
                </a:solidFill>
                <a:latin typeface="Gotham-Light"/>
                <a:cs typeface="Gotham-Light"/>
              </a:rPr>
              <a:t>Objetivo</a:t>
            </a:r>
            <a:r>
              <a:rPr lang="es-ES_tradnl" sz="2400" dirty="0" smtClean="0">
                <a:solidFill>
                  <a:schemeClr val="accent1">
                    <a:lumMod val="50000"/>
                  </a:schemeClr>
                </a:solidFill>
                <a:latin typeface="Gotham-Light"/>
                <a:cs typeface="Gotham-Light"/>
              </a:rPr>
              <a:t> </a:t>
            </a:r>
            <a:r>
              <a:rPr lang="es-ES_tradnl" sz="2400" dirty="0" smtClean="0">
                <a:solidFill>
                  <a:schemeClr val="tx1">
                    <a:lumMod val="50000"/>
                    <a:lumOff val="50000"/>
                  </a:schemeClr>
                </a:solidFill>
                <a:latin typeface="Gotham-Light"/>
                <a:cs typeface="Gotham-Light"/>
              </a:rPr>
              <a:t>– Elaborar un Plan para los</a:t>
            </a:r>
          </a:p>
          <a:p>
            <a:pPr algn="l"/>
            <a:r>
              <a:rPr lang="es-ES_tradnl" sz="2400" dirty="0" smtClean="0">
                <a:solidFill>
                  <a:schemeClr val="tx1">
                    <a:lumMod val="50000"/>
                    <a:lumOff val="50000"/>
                  </a:schemeClr>
                </a:solidFill>
                <a:latin typeface="Gotham-Light"/>
                <a:cs typeface="Gotham-Light"/>
              </a:rPr>
              <a:t>Sistemas de Retiro</a:t>
            </a:r>
            <a:endParaRPr lang="es-ES_tradnl" sz="2400" dirty="0">
              <a:solidFill>
                <a:schemeClr val="tx1">
                  <a:lumMod val="50000"/>
                  <a:lumOff val="50000"/>
                </a:schemeClr>
              </a:solidFill>
              <a:latin typeface="Gotham-Light"/>
              <a:cs typeface="Gotham-Light"/>
            </a:endParaRPr>
          </a:p>
        </p:txBody>
      </p:sp>
      <p:sp>
        <p:nvSpPr>
          <p:cNvPr id="9" name="Title 1"/>
          <p:cNvSpPr txBox="1">
            <a:spLocks/>
          </p:cNvSpPr>
          <p:nvPr/>
        </p:nvSpPr>
        <p:spPr>
          <a:xfrm>
            <a:off x="6333017" y="2764367"/>
            <a:ext cx="1574844" cy="6476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600" dirty="0" smtClean="0">
                <a:solidFill>
                  <a:schemeClr val="tx1">
                    <a:lumMod val="50000"/>
                    <a:lumOff val="50000"/>
                  </a:schemeClr>
                </a:solidFill>
                <a:latin typeface="Gotham-Book"/>
                <a:cs typeface="Gotham-Book"/>
              </a:rPr>
              <a:t>Credibilidad</a:t>
            </a:r>
          </a:p>
          <a:p>
            <a:r>
              <a:rPr lang="es-ES_tradnl" sz="1600" dirty="0" smtClean="0">
                <a:solidFill>
                  <a:schemeClr val="tx1">
                    <a:lumMod val="50000"/>
                    <a:lumOff val="50000"/>
                  </a:schemeClr>
                </a:solidFill>
                <a:latin typeface="Gotham-Book"/>
                <a:cs typeface="Gotham-Book"/>
              </a:rPr>
              <a:t>Política</a:t>
            </a:r>
            <a:endParaRPr lang="es-ES_tradnl" sz="1600" dirty="0">
              <a:solidFill>
                <a:schemeClr val="tx1">
                  <a:lumMod val="50000"/>
                  <a:lumOff val="50000"/>
                </a:schemeClr>
              </a:solidFill>
              <a:latin typeface="Gotham-Book"/>
              <a:cs typeface="Gotham-Book"/>
            </a:endParaRPr>
          </a:p>
        </p:txBody>
      </p:sp>
      <p:sp>
        <p:nvSpPr>
          <p:cNvPr id="10" name="Title 1"/>
          <p:cNvSpPr txBox="1">
            <a:spLocks/>
          </p:cNvSpPr>
          <p:nvPr/>
        </p:nvSpPr>
        <p:spPr>
          <a:xfrm>
            <a:off x="5418662" y="4830241"/>
            <a:ext cx="2133630" cy="3598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600" dirty="0" smtClean="0">
                <a:solidFill>
                  <a:schemeClr val="tx1">
                    <a:lumMod val="50000"/>
                    <a:lumOff val="50000"/>
                  </a:schemeClr>
                </a:solidFill>
                <a:latin typeface="Gotham-Book"/>
                <a:cs typeface="Gotham-Book"/>
              </a:rPr>
              <a:t>Largo Plazo</a:t>
            </a:r>
            <a:endParaRPr lang="es-ES_tradnl" sz="1600" dirty="0">
              <a:solidFill>
                <a:schemeClr val="tx1">
                  <a:lumMod val="50000"/>
                  <a:lumOff val="50000"/>
                </a:schemeClr>
              </a:solidFill>
              <a:latin typeface="Gotham-Book"/>
              <a:cs typeface="Gotham-Book"/>
            </a:endParaRPr>
          </a:p>
        </p:txBody>
      </p:sp>
    </p:spTree>
    <p:extLst>
      <p:ext uri="{BB962C8B-B14F-4D97-AF65-F5344CB8AC3E}">
        <p14:creationId xmlns:p14="http://schemas.microsoft.com/office/powerpoint/2010/main" val="2575057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itle 1"/>
          <p:cNvSpPr txBox="1">
            <a:spLocks/>
          </p:cNvSpPr>
          <p:nvPr/>
        </p:nvSpPr>
        <p:spPr>
          <a:xfrm>
            <a:off x="4114764" y="393720"/>
            <a:ext cx="4318045" cy="510116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s-ES_tradnl" sz="1600" dirty="0">
                <a:solidFill>
                  <a:schemeClr val="tx1">
                    <a:lumMod val="50000"/>
                    <a:lumOff val="50000"/>
                  </a:schemeClr>
                </a:solidFill>
                <a:latin typeface="Gotham-Light"/>
                <a:cs typeface="Gotham-Light"/>
              </a:rPr>
              <a:t>En el plano moral, se han hecho promesas a miles de personas quienes planificaron su retiro contando con una serie de beneficios.</a:t>
            </a:r>
          </a:p>
          <a:p>
            <a:pPr algn="l">
              <a:lnSpc>
                <a:spcPct val="90000"/>
              </a:lnSpc>
            </a:pPr>
            <a:endParaRPr lang="es-ES_tradnl" sz="1600" dirty="0" smtClean="0">
              <a:solidFill>
                <a:schemeClr val="tx1">
                  <a:lumMod val="50000"/>
                  <a:lumOff val="50000"/>
                </a:schemeClr>
              </a:solidFill>
              <a:latin typeface="Gotham-Light"/>
              <a:cs typeface="Gotham-Light"/>
            </a:endParaRPr>
          </a:p>
          <a:p>
            <a:pPr algn="l">
              <a:lnSpc>
                <a:spcPct val="90000"/>
              </a:lnSpc>
            </a:pPr>
            <a:r>
              <a:rPr lang="es-ES_tradnl" sz="1600" dirty="0" smtClean="0">
                <a:solidFill>
                  <a:schemeClr val="tx1">
                    <a:lumMod val="50000"/>
                    <a:lumOff val="50000"/>
                  </a:schemeClr>
                </a:solidFill>
                <a:latin typeface="Gotham-Light"/>
                <a:cs typeface="Gotham-Light"/>
              </a:rPr>
              <a:t>Por </a:t>
            </a:r>
            <a:r>
              <a:rPr lang="es-ES_tradnl" sz="1600" dirty="0">
                <a:solidFill>
                  <a:schemeClr val="tx1">
                    <a:lumMod val="50000"/>
                    <a:lumOff val="50000"/>
                  </a:schemeClr>
                </a:solidFill>
                <a:latin typeface="Gotham-Light"/>
                <a:cs typeface="Gotham-Light"/>
              </a:rPr>
              <a:t>otro lado, las generaciones jóvenes pueden argumentar que es injusto que tengan que pagar por los errores del pasado.</a:t>
            </a:r>
          </a:p>
          <a:p>
            <a:pPr algn="l">
              <a:lnSpc>
                <a:spcPct val="90000"/>
              </a:lnSpc>
            </a:pPr>
            <a:endParaRPr lang="es-ES_tradnl" sz="1600" dirty="0" smtClean="0">
              <a:solidFill>
                <a:schemeClr val="tx1">
                  <a:lumMod val="50000"/>
                  <a:lumOff val="50000"/>
                </a:schemeClr>
              </a:solidFill>
              <a:latin typeface="Gotham-Light"/>
              <a:cs typeface="Gotham-Light"/>
            </a:endParaRPr>
          </a:p>
          <a:p>
            <a:pPr algn="l">
              <a:lnSpc>
                <a:spcPct val="90000"/>
              </a:lnSpc>
            </a:pPr>
            <a:r>
              <a:rPr lang="es-ES_tradnl" sz="1600" dirty="0" smtClean="0">
                <a:solidFill>
                  <a:schemeClr val="tx1">
                    <a:lumMod val="50000"/>
                    <a:lumOff val="50000"/>
                  </a:schemeClr>
                </a:solidFill>
                <a:latin typeface="Gotham-Light"/>
                <a:cs typeface="Gotham-Light"/>
              </a:rPr>
              <a:t>¿</a:t>
            </a:r>
            <a:r>
              <a:rPr lang="es-ES_tradnl" sz="1600" dirty="0">
                <a:solidFill>
                  <a:schemeClr val="tx1">
                    <a:lumMod val="50000"/>
                    <a:lumOff val="50000"/>
                  </a:schemeClr>
                </a:solidFill>
                <a:latin typeface="Gotham-Light"/>
                <a:cs typeface="Gotham-Light"/>
              </a:rPr>
              <a:t>Cuál es la naturaleza de las obligaciones morales? ¿Estamos sujetos solamente a aquellas obligaciones morales que cada uno, en el ejercicio de su libertad, decide asumir?</a:t>
            </a:r>
          </a:p>
          <a:p>
            <a:pPr algn="l">
              <a:lnSpc>
                <a:spcPct val="90000"/>
              </a:lnSpc>
            </a:pPr>
            <a:endParaRPr lang="es-ES_tradnl" sz="1600" dirty="0" smtClean="0">
              <a:solidFill>
                <a:schemeClr val="tx1">
                  <a:lumMod val="50000"/>
                  <a:lumOff val="50000"/>
                </a:schemeClr>
              </a:solidFill>
              <a:latin typeface="Gotham-Light"/>
              <a:cs typeface="Gotham-Light"/>
            </a:endParaRPr>
          </a:p>
          <a:p>
            <a:pPr algn="l">
              <a:lnSpc>
                <a:spcPct val="90000"/>
              </a:lnSpc>
            </a:pPr>
            <a:r>
              <a:rPr lang="es-ES_tradnl" sz="1600" dirty="0" smtClean="0">
                <a:solidFill>
                  <a:schemeClr val="tx1">
                    <a:lumMod val="50000"/>
                    <a:lumOff val="50000"/>
                  </a:schemeClr>
                </a:solidFill>
                <a:latin typeface="Gotham-Light"/>
                <a:cs typeface="Gotham-Light"/>
              </a:rPr>
              <a:t>O</a:t>
            </a:r>
            <a:r>
              <a:rPr lang="es-ES_tradnl" sz="1600" dirty="0">
                <a:solidFill>
                  <a:schemeClr val="tx1">
                    <a:lumMod val="50000"/>
                    <a:lumOff val="50000"/>
                  </a:schemeClr>
                </a:solidFill>
                <a:latin typeface="Gotham-Light"/>
                <a:cs typeface="Gotham-Light"/>
              </a:rPr>
              <a:t>, ¿somos responsables por lo menos por </a:t>
            </a:r>
            <a:r>
              <a:rPr lang="es-ES_tradnl" sz="1600" dirty="0" smtClean="0">
                <a:solidFill>
                  <a:schemeClr val="tx1">
                    <a:lumMod val="50000"/>
                    <a:lumOff val="50000"/>
                  </a:schemeClr>
                </a:solidFill>
                <a:latin typeface="Gotham-Light"/>
                <a:cs typeface="Gotham-Light"/>
              </a:rPr>
              <a:t>algunas obligaciones </a:t>
            </a:r>
            <a:r>
              <a:rPr lang="es-ES_tradnl" sz="1600" dirty="0">
                <a:solidFill>
                  <a:schemeClr val="tx1">
                    <a:lumMod val="50000"/>
                    <a:lumOff val="50000"/>
                  </a:schemeClr>
                </a:solidFill>
                <a:latin typeface="Gotham-Light"/>
                <a:cs typeface="Gotham-Light"/>
              </a:rPr>
              <a:t>que heredamos del pasado, por ejemplo, esta deuda de $35,000 millones con 300,000 personas?</a:t>
            </a:r>
          </a:p>
        </p:txBody>
      </p:sp>
      <p:sp>
        <p:nvSpPr>
          <p:cNvPr id="8" name="Title 1"/>
          <p:cNvSpPr txBox="1">
            <a:spLocks/>
          </p:cNvSpPr>
          <p:nvPr/>
        </p:nvSpPr>
        <p:spPr>
          <a:xfrm>
            <a:off x="973615" y="863612"/>
            <a:ext cx="2319914" cy="15747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400" dirty="0" smtClean="0">
                <a:solidFill>
                  <a:schemeClr val="tx2">
                    <a:lumMod val="60000"/>
                    <a:lumOff val="40000"/>
                  </a:schemeClr>
                </a:solidFill>
                <a:latin typeface="Gotham-Light"/>
                <a:cs typeface="Gotham-Light"/>
              </a:rPr>
              <a:t>¿Por qué</a:t>
            </a:r>
            <a:r>
              <a:rPr lang="es-ES_tradnl" sz="2400" dirty="0" smtClean="0">
                <a:solidFill>
                  <a:schemeClr val="accent1">
                    <a:lumMod val="50000"/>
                  </a:schemeClr>
                </a:solidFill>
                <a:latin typeface="Gotham-Light"/>
                <a:cs typeface="Gotham-Light"/>
              </a:rPr>
              <a:t> </a:t>
            </a:r>
          </a:p>
          <a:p>
            <a:pPr algn="r"/>
            <a:r>
              <a:rPr lang="es-ES_tradnl" sz="2400" dirty="0" smtClean="0">
                <a:solidFill>
                  <a:schemeClr val="tx1">
                    <a:lumMod val="50000"/>
                    <a:lumOff val="50000"/>
                  </a:schemeClr>
                </a:solidFill>
                <a:latin typeface="Gotham-Light"/>
                <a:cs typeface="Gotham-Light"/>
              </a:rPr>
              <a:t>nos incumbe </a:t>
            </a:r>
          </a:p>
          <a:p>
            <a:pPr algn="r"/>
            <a:r>
              <a:rPr lang="es-ES_tradnl" sz="2400" dirty="0" smtClean="0">
                <a:solidFill>
                  <a:schemeClr val="tx1">
                    <a:lumMod val="50000"/>
                    <a:lumOff val="50000"/>
                  </a:schemeClr>
                </a:solidFill>
                <a:latin typeface="Gotham-Light"/>
                <a:cs typeface="Gotham-Light"/>
              </a:rPr>
              <a:t>a todos?</a:t>
            </a:r>
            <a:endParaRPr lang="es-ES_tradnl" sz="2400" dirty="0">
              <a:solidFill>
                <a:schemeClr val="tx1">
                  <a:lumMod val="50000"/>
                  <a:lumOff val="50000"/>
                </a:schemeClr>
              </a:solidFill>
              <a:latin typeface="Gotham-Light"/>
              <a:cs typeface="Gotham-Light"/>
            </a:endParaRPr>
          </a:p>
        </p:txBody>
      </p:sp>
    </p:spTree>
    <p:extLst>
      <p:ext uri="{BB962C8B-B14F-4D97-AF65-F5344CB8AC3E}">
        <p14:creationId xmlns:p14="http://schemas.microsoft.com/office/powerpoint/2010/main" val="30611346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itle 1"/>
          <p:cNvSpPr txBox="1">
            <a:spLocks/>
          </p:cNvSpPr>
          <p:nvPr/>
        </p:nvSpPr>
        <p:spPr>
          <a:xfrm>
            <a:off x="3982720" y="416560"/>
            <a:ext cx="4632960" cy="4680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Bef>
                <a:spcPts val="600"/>
              </a:spcBef>
              <a:buFont typeface="Arial"/>
              <a:buChar char="•"/>
            </a:pPr>
            <a:r>
              <a:rPr lang="es-ES_tradnl" sz="1600" dirty="0" smtClean="0">
                <a:solidFill>
                  <a:srgbClr val="558ED5"/>
                </a:solidFill>
              </a:rPr>
              <a:t>Locke, Kant, y Rawls</a:t>
            </a:r>
            <a:r>
              <a:rPr lang="es-ES_tradnl" sz="1600" dirty="0" smtClean="0">
                <a:solidFill>
                  <a:srgbClr val="7F7F7F"/>
                </a:solidFill>
              </a:rPr>
              <a:t>: El individualismo moral es parte de su definición de la justicia.  Somos responsables sólo por lo que hacemos nosotros mismos, no por las acciones de otras personas, o por eventos fuera de nuestro control. </a:t>
            </a:r>
          </a:p>
          <a:p>
            <a:pPr marL="285750" indent="-285750" algn="l">
              <a:spcBef>
                <a:spcPts val="600"/>
              </a:spcBef>
              <a:buFont typeface="Arial"/>
              <a:buChar char="•"/>
            </a:pPr>
            <a:r>
              <a:rPr lang="es-ES_tradnl" sz="1600" dirty="0" smtClean="0">
                <a:solidFill>
                  <a:srgbClr val="558ED5"/>
                </a:solidFill>
              </a:rPr>
              <a:t>Michael Sandel, Alisdair MacIntyre </a:t>
            </a:r>
            <a:r>
              <a:rPr lang="es-ES_tradnl" sz="1600" dirty="0" smtClean="0">
                <a:solidFill>
                  <a:srgbClr val="7F7F7F"/>
                </a:solidFill>
              </a:rPr>
              <a:t>y otros argumentan, basándose en una tradición filosófica que se remonta a los tiempos de Aristóteles, que no es posible abstraerse de la polis a la hora de determinar en que consiste la justicia y la noción de una vida buena.  </a:t>
            </a:r>
          </a:p>
          <a:p>
            <a:pPr marL="285750" indent="-285750" algn="l">
              <a:spcBef>
                <a:spcPts val="600"/>
              </a:spcBef>
              <a:buFont typeface="Arial"/>
              <a:buChar char="•"/>
            </a:pPr>
            <a:r>
              <a:rPr lang="es-ES_tradnl" sz="1600" dirty="0" smtClean="0">
                <a:solidFill>
                  <a:srgbClr val="7F7F7F"/>
                </a:solidFill>
              </a:rPr>
              <a:t>Mas aún, según esta escuela de pensamiento la reflexión moral requiere tomar en cuenta las relaciones y conexiones humanas que tiene cada persona.</a:t>
            </a:r>
          </a:p>
          <a:p>
            <a:pPr algn="l">
              <a:spcBef>
                <a:spcPts val="600"/>
              </a:spcBef>
            </a:pPr>
            <a:endParaRPr lang="es-ES_tradnl" sz="1600" dirty="0" smtClean="0">
              <a:solidFill>
                <a:schemeClr val="tx1">
                  <a:lumMod val="50000"/>
                  <a:lumOff val="50000"/>
                </a:schemeClr>
              </a:solidFill>
              <a:latin typeface="Gotham-Light"/>
              <a:cs typeface="Gotham-Light"/>
            </a:endParaRPr>
          </a:p>
        </p:txBody>
      </p:sp>
      <p:sp>
        <p:nvSpPr>
          <p:cNvPr id="8" name="Title 1"/>
          <p:cNvSpPr txBox="1">
            <a:spLocks/>
          </p:cNvSpPr>
          <p:nvPr/>
        </p:nvSpPr>
        <p:spPr>
          <a:xfrm>
            <a:off x="973615" y="863612"/>
            <a:ext cx="2319914" cy="15747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400" dirty="0" smtClean="0">
                <a:solidFill>
                  <a:schemeClr val="tx2">
                    <a:lumMod val="60000"/>
                    <a:lumOff val="40000"/>
                  </a:schemeClr>
                </a:solidFill>
                <a:latin typeface="Gotham-Light"/>
                <a:cs typeface="Gotham-Light"/>
              </a:rPr>
              <a:t>¿Por qué</a:t>
            </a:r>
            <a:r>
              <a:rPr lang="es-ES_tradnl" sz="2400" dirty="0" smtClean="0">
                <a:solidFill>
                  <a:schemeClr val="accent1">
                    <a:lumMod val="50000"/>
                  </a:schemeClr>
                </a:solidFill>
                <a:latin typeface="Gotham-Light"/>
                <a:cs typeface="Gotham-Light"/>
              </a:rPr>
              <a:t> </a:t>
            </a:r>
          </a:p>
          <a:p>
            <a:pPr algn="r"/>
            <a:r>
              <a:rPr lang="es-ES_tradnl" sz="2400" dirty="0" smtClean="0">
                <a:solidFill>
                  <a:schemeClr val="tx1">
                    <a:lumMod val="50000"/>
                    <a:lumOff val="50000"/>
                  </a:schemeClr>
                </a:solidFill>
                <a:latin typeface="Gotham-Light"/>
                <a:cs typeface="Gotham-Light"/>
              </a:rPr>
              <a:t>nos incumbe </a:t>
            </a:r>
          </a:p>
          <a:p>
            <a:pPr algn="r"/>
            <a:r>
              <a:rPr lang="es-ES_tradnl" sz="2400" dirty="0" smtClean="0">
                <a:solidFill>
                  <a:schemeClr val="tx1">
                    <a:lumMod val="50000"/>
                    <a:lumOff val="50000"/>
                  </a:schemeClr>
                </a:solidFill>
                <a:latin typeface="Gotham-Light"/>
                <a:cs typeface="Gotham-Light"/>
              </a:rPr>
              <a:t>a todos?</a:t>
            </a:r>
            <a:endParaRPr lang="es-ES_tradnl" sz="2400" dirty="0">
              <a:solidFill>
                <a:schemeClr val="tx1">
                  <a:lumMod val="50000"/>
                  <a:lumOff val="50000"/>
                </a:schemeClr>
              </a:solidFill>
              <a:latin typeface="Gotham-Light"/>
              <a:cs typeface="Gotham-Light"/>
            </a:endParaRPr>
          </a:p>
        </p:txBody>
      </p:sp>
    </p:spTree>
    <p:extLst>
      <p:ext uri="{BB962C8B-B14F-4D97-AF65-F5344CB8AC3E}">
        <p14:creationId xmlns:p14="http://schemas.microsoft.com/office/powerpoint/2010/main" val="29293552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itle 1"/>
          <p:cNvSpPr txBox="1">
            <a:spLocks/>
          </p:cNvSpPr>
          <p:nvPr/>
        </p:nvSpPr>
        <p:spPr>
          <a:xfrm>
            <a:off x="4123232" y="1079540"/>
            <a:ext cx="4665168" cy="40174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s-ES_tradnl" sz="1600" dirty="0">
                <a:solidFill>
                  <a:schemeClr val="tx1">
                    <a:lumMod val="50000"/>
                    <a:lumOff val="50000"/>
                  </a:schemeClr>
                </a:solidFill>
                <a:latin typeface="Gotham-Light"/>
                <a:cs typeface="Gotham-Light"/>
              </a:rPr>
              <a:t>De acuerdo con Alasdair MacIntyre </a:t>
            </a:r>
            <a:r>
              <a:rPr lang="en-US" sz="1600" dirty="0">
                <a:solidFill>
                  <a:schemeClr val="tx1">
                    <a:lumMod val="50000"/>
                    <a:lumOff val="50000"/>
                  </a:schemeClr>
                </a:solidFill>
                <a:latin typeface="Gotham-Light"/>
                <a:cs typeface="Gotham-Light"/>
              </a:rPr>
              <a:t>(After Virtue, 1981):</a:t>
            </a:r>
          </a:p>
          <a:p>
            <a:pPr algn="l">
              <a:spcBef>
                <a:spcPts val="600"/>
              </a:spcBef>
            </a:pPr>
            <a:r>
              <a:rPr lang="en-US" sz="1600" dirty="0" smtClean="0">
                <a:solidFill>
                  <a:schemeClr val="tx1">
                    <a:lumMod val="50000"/>
                    <a:lumOff val="50000"/>
                  </a:schemeClr>
                </a:solidFill>
                <a:latin typeface="Gotham-Light"/>
                <a:cs typeface="Gotham-Light"/>
              </a:rPr>
              <a:t>“We all approach our own circumstances as bearers of a particular social identity. I am someone’s son or daughter, someone’s cousin or uncle; I am a citizen of this or that city, a member of this or that guild or profession; I belong to this clan, that tribe, this nation. Hence what is good for me has to be good for one who inhabits these roles.  </a:t>
            </a:r>
          </a:p>
          <a:p>
            <a:pPr algn="l">
              <a:spcBef>
                <a:spcPts val="600"/>
              </a:spcBef>
            </a:pPr>
            <a:r>
              <a:rPr lang="en-US" sz="1600" dirty="0" smtClean="0">
                <a:solidFill>
                  <a:schemeClr val="tx1">
                    <a:lumMod val="50000"/>
                    <a:lumOff val="50000"/>
                  </a:schemeClr>
                </a:solidFill>
                <a:latin typeface="Gotham-Light"/>
                <a:cs typeface="Gotham-Light"/>
              </a:rPr>
              <a:t>As such I inherit from the past of my family, my city, my tribe, my nation, a variety of debts, inheritances, rightful expectations and obligations. These constitute the given of my life, my moral starting point. This is in part what gives my own life its moral particularity.”  </a:t>
            </a:r>
          </a:p>
          <a:p>
            <a:pPr algn="l">
              <a:spcBef>
                <a:spcPts val="600"/>
              </a:spcBef>
            </a:pPr>
            <a:endParaRPr lang="en-US" sz="1400" dirty="0">
              <a:solidFill>
                <a:schemeClr val="tx1">
                  <a:lumMod val="50000"/>
                  <a:lumOff val="50000"/>
                </a:schemeClr>
              </a:solidFill>
              <a:latin typeface="Gotham-Light"/>
              <a:cs typeface="Gotham-Light"/>
            </a:endParaRPr>
          </a:p>
        </p:txBody>
      </p:sp>
      <p:sp>
        <p:nvSpPr>
          <p:cNvPr id="8" name="Title 1"/>
          <p:cNvSpPr txBox="1">
            <a:spLocks/>
          </p:cNvSpPr>
          <p:nvPr/>
        </p:nvSpPr>
        <p:spPr>
          <a:xfrm>
            <a:off x="973615" y="863612"/>
            <a:ext cx="2319914" cy="15747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400" dirty="0" smtClean="0">
                <a:solidFill>
                  <a:schemeClr val="tx2">
                    <a:lumMod val="60000"/>
                    <a:lumOff val="40000"/>
                  </a:schemeClr>
                </a:solidFill>
                <a:latin typeface="Gotham-Light"/>
                <a:cs typeface="Gotham-Light"/>
              </a:rPr>
              <a:t>¿Por qué</a:t>
            </a:r>
            <a:r>
              <a:rPr lang="es-ES_tradnl" sz="2400" dirty="0" smtClean="0">
                <a:solidFill>
                  <a:schemeClr val="accent1">
                    <a:lumMod val="50000"/>
                  </a:schemeClr>
                </a:solidFill>
                <a:latin typeface="Gotham-Light"/>
                <a:cs typeface="Gotham-Light"/>
              </a:rPr>
              <a:t> </a:t>
            </a:r>
          </a:p>
          <a:p>
            <a:pPr algn="r"/>
            <a:r>
              <a:rPr lang="es-ES_tradnl" sz="2400" dirty="0" smtClean="0">
                <a:solidFill>
                  <a:schemeClr val="tx1">
                    <a:lumMod val="50000"/>
                    <a:lumOff val="50000"/>
                  </a:schemeClr>
                </a:solidFill>
                <a:latin typeface="Gotham-Light"/>
                <a:cs typeface="Gotham-Light"/>
              </a:rPr>
              <a:t>nos incumbe </a:t>
            </a:r>
          </a:p>
          <a:p>
            <a:pPr algn="r"/>
            <a:r>
              <a:rPr lang="es-ES_tradnl" sz="2400" dirty="0" smtClean="0">
                <a:solidFill>
                  <a:schemeClr val="tx1">
                    <a:lumMod val="50000"/>
                    <a:lumOff val="50000"/>
                  </a:schemeClr>
                </a:solidFill>
                <a:latin typeface="Gotham-Light"/>
                <a:cs typeface="Gotham-Light"/>
              </a:rPr>
              <a:t>a todos?</a:t>
            </a:r>
            <a:endParaRPr lang="es-ES_tradnl" sz="2400" dirty="0">
              <a:solidFill>
                <a:schemeClr val="tx1">
                  <a:lumMod val="50000"/>
                  <a:lumOff val="50000"/>
                </a:schemeClr>
              </a:solidFill>
              <a:latin typeface="Gotham-Light"/>
              <a:cs typeface="Gotham-Light"/>
            </a:endParaRPr>
          </a:p>
        </p:txBody>
      </p:sp>
    </p:spTree>
    <p:extLst>
      <p:ext uri="{BB962C8B-B14F-4D97-AF65-F5344CB8AC3E}">
        <p14:creationId xmlns:p14="http://schemas.microsoft.com/office/powerpoint/2010/main" val="1314405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01070" y="1473208"/>
            <a:ext cx="4314352" cy="584197"/>
          </a:xfrm>
        </p:spPr>
        <p:txBody>
          <a:bodyPr>
            <a:noAutofit/>
          </a:bodyPr>
          <a:lstStyle/>
          <a:p>
            <a:pPr algn="r"/>
            <a:r>
              <a:rPr lang="es-ES_tradnl" sz="2400" dirty="0" smtClean="0">
                <a:solidFill>
                  <a:schemeClr val="tx2">
                    <a:lumMod val="60000"/>
                    <a:lumOff val="40000"/>
                  </a:schemeClr>
                </a:solidFill>
                <a:latin typeface="Gotham-Light"/>
                <a:cs typeface="Gotham-Light"/>
              </a:rPr>
              <a:t>CONCERTACIÓN SOCIAL</a:t>
            </a:r>
            <a:endParaRPr lang="es-ES_tradnl" sz="2400" dirty="0">
              <a:solidFill>
                <a:schemeClr val="tx2">
                  <a:lumMod val="60000"/>
                  <a:lumOff val="40000"/>
                </a:schemeClr>
              </a:solidFill>
              <a:latin typeface="Gotham-Light"/>
              <a:cs typeface="Gotham-Light"/>
            </a:endParaRPr>
          </a:p>
        </p:txBody>
      </p:sp>
      <p:sp>
        <p:nvSpPr>
          <p:cNvPr id="3" name="Title 1"/>
          <p:cNvSpPr txBox="1">
            <a:spLocks/>
          </p:cNvSpPr>
          <p:nvPr/>
        </p:nvSpPr>
        <p:spPr>
          <a:xfrm>
            <a:off x="4699006" y="1854197"/>
            <a:ext cx="3911600" cy="52493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1800" dirty="0" smtClean="0">
                <a:solidFill>
                  <a:schemeClr val="tx1">
                    <a:lumMod val="50000"/>
                    <a:lumOff val="50000"/>
                  </a:schemeClr>
                </a:solidFill>
                <a:latin typeface="Gotham-Light"/>
                <a:cs typeface="Gotham-Light"/>
              </a:rPr>
              <a:t>CARACTERÍSTICAS Y RETOS</a:t>
            </a:r>
            <a:endParaRPr lang="es-ES_tradnl" sz="1800" dirty="0">
              <a:solidFill>
                <a:schemeClr val="tx1">
                  <a:lumMod val="50000"/>
                  <a:lumOff val="50000"/>
                </a:schemeClr>
              </a:solidFill>
              <a:latin typeface="Gotham-Light"/>
              <a:cs typeface="Gotham-Light"/>
            </a:endParaRPr>
          </a:p>
        </p:txBody>
      </p:sp>
      <p:sp>
        <p:nvSpPr>
          <p:cNvPr id="4" name="Title 1"/>
          <p:cNvSpPr txBox="1">
            <a:spLocks/>
          </p:cNvSpPr>
          <p:nvPr/>
        </p:nvSpPr>
        <p:spPr>
          <a:xfrm>
            <a:off x="5960541" y="4385726"/>
            <a:ext cx="2692400" cy="10244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130000"/>
              </a:lnSpc>
            </a:pPr>
            <a:r>
              <a:rPr lang="es-ES_tradnl" sz="1200" dirty="0" smtClean="0">
                <a:solidFill>
                  <a:schemeClr val="tx1">
                    <a:lumMod val="50000"/>
                    <a:lumOff val="50000"/>
                  </a:schemeClr>
                </a:solidFill>
                <a:latin typeface="Gotham-Light"/>
                <a:cs typeface="Gotham-Light"/>
              </a:rPr>
              <a:t>Director de Política Pública </a:t>
            </a:r>
          </a:p>
          <a:p>
            <a:pPr algn="r">
              <a:lnSpc>
                <a:spcPct val="130000"/>
              </a:lnSpc>
            </a:pPr>
            <a:r>
              <a:rPr lang="es-ES_tradnl" sz="1200" dirty="0" smtClean="0">
                <a:solidFill>
                  <a:schemeClr val="tx1">
                    <a:lumMod val="50000"/>
                    <a:lumOff val="50000"/>
                  </a:schemeClr>
                </a:solidFill>
                <a:latin typeface="Gotham-Light"/>
                <a:cs typeface="Gotham-Light"/>
              </a:rPr>
              <a:t>Centro para una Nueva Economía</a:t>
            </a:r>
          </a:p>
          <a:p>
            <a:pPr algn="r">
              <a:lnSpc>
                <a:spcPct val="130000"/>
              </a:lnSpc>
            </a:pPr>
            <a:r>
              <a:rPr lang="es-ES_tradnl" sz="1200" dirty="0" smtClean="0">
                <a:solidFill>
                  <a:schemeClr val="tx1">
                    <a:lumMod val="50000"/>
                    <a:lumOff val="50000"/>
                  </a:schemeClr>
                </a:solidFill>
                <a:latin typeface="Gotham-Light"/>
                <a:cs typeface="Gotham-Light"/>
              </a:rPr>
              <a:t>1 de marzo de 2013</a:t>
            </a:r>
            <a:endParaRPr lang="es-ES_tradnl" sz="1200" dirty="0">
              <a:solidFill>
                <a:schemeClr val="tx1">
                  <a:lumMod val="50000"/>
                  <a:lumOff val="50000"/>
                </a:schemeClr>
              </a:solidFill>
              <a:latin typeface="Gotham-Light"/>
              <a:cs typeface="Gotham-Light"/>
            </a:endParaRPr>
          </a:p>
        </p:txBody>
      </p:sp>
      <p:sp>
        <p:nvSpPr>
          <p:cNvPr id="5" name="Title 1"/>
          <p:cNvSpPr txBox="1">
            <a:spLocks/>
          </p:cNvSpPr>
          <p:nvPr/>
        </p:nvSpPr>
        <p:spPr>
          <a:xfrm>
            <a:off x="6265340" y="4080940"/>
            <a:ext cx="2370671" cy="62654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1400" dirty="0" smtClean="0">
                <a:solidFill>
                  <a:schemeClr val="tx1">
                    <a:lumMod val="50000"/>
                    <a:lumOff val="50000"/>
                  </a:schemeClr>
                </a:solidFill>
                <a:latin typeface="Gotham-Light"/>
                <a:cs typeface="Gotham-Light"/>
              </a:rPr>
              <a:t>Sergio M. Marxuach</a:t>
            </a:r>
            <a:endParaRPr lang="es-ES_tradnl" sz="1400" dirty="0">
              <a:solidFill>
                <a:schemeClr val="tx1">
                  <a:lumMod val="50000"/>
                  <a:lumOff val="50000"/>
                </a:schemeClr>
              </a:solidFill>
              <a:latin typeface="Gotham-Light"/>
              <a:cs typeface="Gotham-Light"/>
            </a:endParaRPr>
          </a:p>
        </p:txBody>
      </p:sp>
    </p:spTree>
    <p:extLst>
      <p:ext uri="{BB962C8B-B14F-4D97-AF65-F5344CB8AC3E}">
        <p14:creationId xmlns:p14="http://schemas.microsoft.com/office/powerpoint/2010/main" val="19118004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itle 1"/>
          <p:cNvSpPr txBox="1">
            <a:spLocks/>
          </p:cNvSpPr>
          <p:nvPr/>
        </p:nvSpPr>
        <p:spPr>
          <a:xfrm>
            <a:off x="3982720" y="416560"/>
            <a:ext cx="4373880" cy="4680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Bef>
                <a:spcPts val="600"/>
              </a:spcBef>
              <a:buFont typeface="Arial"/>
              <a:buChar char="•"/>
            </a:pPr>
            <a:r>
              <a:rPr lang="es-ES_tradnl" sz="1600" dirty="0">
                <a:solidFill>
                  <a:srgbClr val="7F7F7F"/>
                </a:solidFill>
              </a:rPr>
              <a:t>El presidente Obama </a:t>
            </a:r>
            <a:r>
              <a:rPr lang="es-ES_tradnl" sz="1600" dirty="0" smtClean="0">
                <a:solidFill>
                  <a:srgbClr val="7F7F7F"/>
                </a:solidFill>
              </a:rPr>
              <a:t>utilizó este </a:t>
            </a:r>
            <a:r>
              <a:rPr lang="es-ES_tradnl" sz="1600" dirty="0">
                <a:solidFill>
                  <a:srgbClr val="7F7F7F"/>
                </a:solidFill>
              </a:rPr>
              <a:t>argumento </a:t>
            </a:r>
            <a:r>
              <a:rPr lang="es-ES_tradnl" sz="1600" dirty="0" smtClean="0">
                <a:solidFill>
                  <a:srgbClr val="7F7F7F"/>
                </a:solidFill>
              </a:rPr>
              <a:t>filosófico </a:t>
            </a:r>
            <a:r>
              <a:rPr lang="es-ES_tradnl" sz="1600" dirty="0">
                <a:solidFill>
                  <a:srgbClr val="7F7F7F"/>
                </a:solidFill>
              </a:rPr>
              <a:t>en su mensaje sobre el estado de la unión recientemente:</a:t>
            </a:r>
          </a:p>
          <a:p>
            <a:pPr>
              <a:spcBef>
                <a:spcPts val="600"/>
              </a:spcBef>
            </a:pPr>
            <a:endParaRPr lang="es-ES_tradnl" sz="1600" dirty="0">
              <a:solidFill>
                <a:srgbClr val="7F7F7F"/>
              </a:solidFill>
            </a:endParaRPr>
          </a:p>
          <a:p>
            <a:pPr marL="285750" indent="-285750" algn="l">
              <a:spcBef>
                <a:spcPts val="600"/>
              </a:spcBef>
              <a:buFont typeface="Arial"/>
              <a:buChar char="•"/>
            </a:pPr>
            <a:r>
              <a:rPr lang="en-US" sz="1600" dirty="0">
                <a:solidFill>
                  <a:srgbClr val="7F7F7F"/>
                </a:solidFill>
              </a:rPr>
              <a:t>“We are citizens.  It’s a word that doesn’t just describe our nationality or legal status…It captures the enduring idea that this country only works when we accept certain obligations to one another and to future generations; that our rights are wrapped up in the rights of others…”</a:t>
            </a:r>
          </a:p>
          <a:p>
            <a:pPr algn="l">
              <a:spcBef>
                <a:spcPts val="600"/>
              </a:spcBef>
            </a:pPr>
            <a:endParaRPr lang="en-US" sz="1600" dirty="0" smtClean="0">
              <a:solidFill>
                <a:srgbClr val="7F7F7F"/>
              </a:solidFill>
              <a:latin typeface="Gotham-Light"/>
              <a:cs typeface="Gotham-Light"/>
            </a:endParaRPr>
          </a:p>
        </p:txBody>
      </p:sp>
      <p:sp>
        <p:nvSpPr>
          <p:cNvPr id="8" name="Title 1"/>
          <p:cNvSpPr txBox="1">
            <a:spLocks/>
          </p:cNvSpPr>
          <p:nvPr/>
        </p:nvSpPr>
        <p:spPr>
          <a:xfrm>
            <a:off x="973615" y="863612"/>
            <a:ext cx="2319914" cy="15747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400" dirty="0" smtClean="0">
                <a:solidFill>
                  <a:schemeClr val="tx2">
                    <a:lumMod val="60000"/>
                    <a:lumOff val="40000"/>
                  </a:schemeClr>
                </a:solidFill>
                <a:latin typeface="Gotham-Light"/>
                <a:cs typeface="Gotham-Light"/>
              </a:rPr>
              <a:t>¿Por qué</a:t>
            </a:r>
            <a:r>
              <a:rPr lang="es-ES_tradnl" sz="2400" dirty="0" smtClean="0">
                <a:solidFill>
                  <a:schemeClr val="accent1">
                    <a:lumMod val="50000"/>
                  </a:schemeClr>
                </a:solidFill>
                <a:latin typeface="Gotham-Light"/>
                <a:cs typeface="Gotham-Light"/>
              </a:rPr>
              <a:t> </a:t>
            </a:r>
          </a:p>
          <a:p>
            <a:pPr algn="r"/>
            <a:r>
              <a:rPr lang="es-ES_tradnl" sz="2400" dirty="0" smtClean="0">
                <a:solidFill>
                  <a:schemeClr val="tx1">
                    <a:lumMod val="50000"/>
                    <a:lumOff val="50000"/>
                  </a:schemeClr>
                </a:solidFill>
                <a:latin typeface="Gotham-Light"/>
                <a:cs typeface="Gotham-Light"/>
              </a:rPr>
              <a:t>nos incumbe </a:t>
            </a:r>
          </a:p>
          <a:p>
            <a:pPr algn="r"/>
            <a:r>
              <a:rPr lang="es-ES_tradnl" sz="2400" dirty="0" smtClean="0">
                <a:solidFill>
                  <a:schemeClr val="tx1">
                    <a:lumMod val="50000"/>
                    <a:lumOff val="50000"/>
                  </a:schemeClr>
                </a:solidFill>
                <a:latin typeface="Gotham-Light"/>
                <a:cs typeface="Gotham-Light"/>
              </a:rPr>
              <a:t>a todos?</a:t>
            </a:r>
            <a:endParaRPr lang="es-ES_tradnl" sz="2400" dirty="0">
              <a:solidFill>
                <a:schemeClr val="tx1">
                  <a:lumMod val="50000"/>
                  <a:lumOff val="50000"/>
                </a:schemeClr>
              </a:solidFill>
              <a:latin typeface="Gotham-Light"/>
              <a:cs typeface="Gotham-Light"/>
            </a:endParaRPr>
          </a:p>
        </p:txBody>
      </p:sp>
    </p:spTree>
    <p:extLst>
      <p:ext uri="{BB962C8B-B14F-4D97-AF65-F5344CB8AC3E}">
        <p14:creationId xmlns:p14="http://schemas.microsoft.com/office/powerpoint/2010/main" val="9827494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itle 1"/>
          <p:cNvSpPr txBox="1">
            <a:spLocks/>
          </p:cNvSpPr>
          <p:nvPr/>
        </p:nvSpPr>
        <p:spPr>
          <a:xfrm>
            <a:off x="4123232" y="981334"/>
            <a:ext cx="3970901" cy="6222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s-ES_tradnl" sz="1600" dirty="0" smtClean="0">
                <a:solidFill>
                  <a:schemeClr val="tx1">
                    <a:lumMod val="50000"/>
                    <a:lumOff val="50000"/>
                  </a:schemeClr>
                </a:solidFill>
                <a:latin typeface="Gotham-Light"/>
                <a:cs typeface="Gotham-Light"/>
              </a:rPr>
              <a:t>Michael Sandel propone la siguiente síntesis de tres categorías de responsabilidad moral:</a:t>
            </a:r>
          </a:p>
          <a:p>
            <a:pPr algn="l">
              <a:spcBef>
                <a:spcPts val="600"/>
              </a:spcBef>
            </a:pPr>
            <a:endParaRPr lang="es-ES_tradnl" sz="1300" dirty="0">
              <a:solidFill>
                <a:schemeClr val="tx1">
                  <a:lumMod val="50000"/>
                  <a:lumOff val="50000"/>
                </a:schemeClr>
              </a:solidFill>
              <a:latin typeface="Gotham-Light"/>
              <a:cs typeface="Gotham-Light"/>
            </a:endParaRPr>
          </a:p>
        </p:txBody>
      </p:sp>
      <p:sp>
        <p:nvSpPr>
          <p:cNvPr id="8" name="Title 1"/>
          <p:cNvSpPr txBox="1">
            <a:spLocks/>
          </p:cNvSpPr>
          <p:nvPr/>
        </p:nvSpPr>
        <p:spPr>
          <a:xfrm>
            <a:off x="973615" y="863612"/>
            <a:ext cx="2319914" cy="15747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400" dirty="0" smtClean="0">
                <a:solidFill>
                  <a:schemeClr val="tx2">
                    <a:lumMod val="60000"/>
                    <a:lumOff val="40000"/>
                  </a:schemeClr>
                </a:solidFill>
                <a:latin typeface="Gotham-Light"/>
                <a:cs typeface="Gotham-Light"/>
              </a:rPr>
              <a:t>¿Por qué</a:t>
            </a:r>
            <a:r>
              <a:rPr lang="es-ES_tradnl" sz="2400" dirty="0" smtClean="0">
                <a:solidFill>
                  <a:schemeClr val="accent1">
                    <a:lumMod val="50000"/>
                  </a:schemeClr>
                </a:solidFill>
                <a:latin typeface="Gotham-Light"/>
                <a:cs typeface="Gotham-Light"/>
              </a:rPr>
              <a:t> </a:t>
            </a:r>
          </a:p>
          <a:p>
            <a:pPr algn="r"/>
            <a:r>
              <a:rPr lang="es-ES_tradnl" sz="2400" dirty="0" smtClean="0">
                <a:solidFill>
                  <a:schemeClr val="tx1">
                    <a:lumMod val="50000"/>
                    <a:lumOff val="50000"/>
                  </a:schemeClr>
                </a:solidFill>
                <a:latin typeface="Gotham-Light"/>
                <a:cs typeface="Gotham-Light"/>
              </a:rPr>
              <a:t>nos incumbe </a:t>
            </a:r>
          </a:p>
          <a:p>
            <a:pPr algn="r"/>
            <a:r>
              <a:rPr lang="es-ES_tradnl" sz="2400" dirty="0" smtClean="0">
                <a:solidFill>
                  <a:schemeClr val="tx1">
                    <a:lumMod val="50000"/>
                    <a:lumOff val="50000"/>
                  </a:schemeClr>
                </a:solidFill>
                <a:latin typeface="Gotham-Light"/>
                <a:cs typeface="Gotham-Light"/>
              </a:rPr>
              <a:t>a todos?</a:t>
            </a:r>
            <a:endParaRPr lang="es-ES_tradnl" sz="2400" dirty="0">
              <a:solidFill>
                <a:schemeClr val="tx1">
                  <a:lumMod val="50000"/>
                  <a:lumOff val="50000"/>
                </a:schemeClr>
              </a:solidFill>
              <a:latin typeface="Gotham-Light"/>
              <a:cs typeface="Gotham-Light"/>
            </a:endParaRPr>
          </a:p>
        </p:txBody>
      </p:sp>
      <p:sp>
        <p:nvSpPr>
          <p:cNvPr id="4" name="Title 1"/>
          <p:cNvSpPr txBox="1">
            <a:spLocks/>
          </p:cNvSpPr>
          <p:nvPr/>
        </p:nvSpPr>
        <p:spPr>
          <a:xfrm>
            <a:off x="3928493" y="1799210"/>
            <a:ext cx="4521236" cy="37295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1"/>
            <a:r>
              <a:rPr lang="es-ES_tradnl" sz="1400" dirty="0">
                <a:solidFill>
                  <a:schemeClr val="tx2">
                    <a:lumMod val="60000"/>
                    <a:lumOff val="40000"/>
                  </a:schemeClr>
                </a:solidFill>
                <a:latin typeface="Gotham-Bold"/>
                <a:cs typeface="Gotham-Bold"/>
              </a:rPr>
              <a:t>Deberes Naturales</a:t>
            </a:r>
            <a:r>
              <a:rPr lang="es-ES_tradnl" sz="1400" dirty="0">
                <a:solidFill>
                  <a:schemeClr val="tx1">
                    <a:lumMod val="50000"/>
                    <a:lumOff val="50000"/>
                  </a:schemeClr>
                </a:solidFill>
                <a:latin typeface="Gotham-Light"/>
                <a:cs typeface="Gotham-Light"/>
              </a:rPr>
              <a:t>: Tratar a los demás con respeto, hacer lo justo, etc. Estos deberes son universales y no requieren </a:t>
            </a:r>
            <a:r>
              <a:rPr lang="es-ES_tradnl" sz="1400" dirty="0" smtClean="0">
                <a:solidFill>
                  <a:schemeClr val="tx1">
                    <a:lumMod val="50000"/>
                    <a:lumOff val="50000"/>
                  </a:schemeClr>
                </a:solidFill>
                <a:latin typeface="Gotham-Light"/>
                <a:cs typeface="Gotham-Light"/>
              </a:rPr>
              <a:t>nuestro consentimiento </a:t>
            </a:r>
            <a:r>
              <a:rPr lang="es-ES_tradnl" sz="1400" dirty="0">
                <a:solidFill>
                  <a:schemeClr val="tx1">
                    <a:lumMod val="50000"/>
                    <a:lumOff val="50000"/>
                  </a:schemeClr>
                </a:solidFill>
                <a:latin typeface="Gotham-Light"/>
                <a:cs typeface="Gotham-Light"/>
              </a:rPr>
              <a:t>pues se derivan de nuestra voluntad autónoma (Kant) o del contrato social (Rawls).</a:t>
            </a:r>
          </a:p>
          <a:p>
            <a:pPr lvl="1"/>
            <a:endParaRPr lang="es-ES_tradnl" sz="1400" dirty="0" smtClean="0">
              <a:solidFill>
                <a:schemeClr val="tx2">
                  <a:lumMod val="60000"/>
                  <a:lumOff val="40000"/>
                </a:schemeClr>
              </a:solidFill>
              <a:latin typeface="Gotham-Bold"/>
              <a:cs typeface="Gotham-Bold"/>
            </a:endParaRPr>
          </a:p>
          <a:p>
            <a:pPr lvl="1"/>
            <a:r>
              <a:rPr lang="es-ES_tradnl" sz="1400" dirty="0" smtClean="0">
                <a:solidFill>
                  <a:schemeClr val="tx2">
                    <a:lumMod val="60000"/>
                    <a:lumOff val="40000"/>
                  </a:schemeClr>
                </a:solidFill>
                <a:latin typeface="Gotham-Bold"/>
                <a:cs typeface="Gotham-Bold"/>
              </a:rPr>
              <a:t>Obligaciones </a:t>
            </a:r>
            <a:r>
              <a:rPr lang="es-ES_tradnl" sz="1400" dirty="0">
                <a:solidFill>
                  <a:schemeClr val="tx2">
                    <a:lumMod val="60000"/>
                    <a:lumOff val="40000"/>
                  </a:schemeClr>
                </a:solidFill>
                <a:latin typeface="Gotham-Bold"/>
                <a:cs typeface="Gotham-Bold"/>
              </a:rPr>
              <a:t>Voluntarias</a:t>
            </a:r>
            <a:r>
              <a:rPr lang="es-ES_tradnl" sz="1400" dirty="0">
                <a:solidFill>
                  <a:schemeClr val="tx1">
                    <a:lumMod val="50000"/>
                    <a:lumOff val="50000"/>
                  </a:schemeClr>
                </a:solidFill>
                <a:latin typeface="Gotham-Light"/>
                <a:cs typeface="Gotham-Light"/>
              </a:rPr>
              <a:t>: Son obligaciones morales particulares que asumimos voluntariamente hacia otras personas y requieren nuestro consentimiento.</a:t>
            </a:r>
          </a:p>
          <a:p>
            <a:pPr lvl="1"/>
            <a:endParaRPr lang="es-ES_tradnl" sz="1400" dirty="0" smtClean="0">
              <a:solidFill>
                <a:schemeClr val="tx2">
                  <a:lumMod val="60000"/>
                  <a:lumOff val="40000"/>
                </a:schemeClr>
              </a:solidFill>
              <a:latin typeface="Gotham-Bold"/>
              <a:cs typeface="Gotham-Bold"/>
            </a:endParaRPr>
          </a:p>
          <a:p>
            <a:pPr lvl="1"/>
            <a:r>
              <a:rPr lang="es-ES_tradnl" sz="1400" dirty="0" smtClean="0">
                <a:solidFill>
                  <a:schemeClr val="tx2">
                    <a:lumMod val="60000"/>
                    <a:lumOff val="40000"/>
                  </a:schemeClr>
                </a:solidFill>
                <a:latin typeface="Gotham-Bold"/>
                <a:cs typeface="Gotham-Bold"/>
              </a:rPr>
              <a:t>Obligaciones </a:t>
            </a:r>
            <a:r>
              <a:rPr lang="es-ES_tradnl" sz="1400" dirty="0">
                <a:solidFill>
                  <a:schemeClr val="tx2">
                    <a:lumMod val="60000"/>
                    <a:lumOff val="40000"/>
                  </a:schemeClr>
                </a:solidFill>
                <a:latin typeface="Gotham-Bold"/>
                <a:cs typeface="Gotham-Bold"/>
              </a:rPr>
              <a:t>de Solidaridad</a:t>
            </a:r>
            <a:r>
              <a:rPr lang="es-ES_tradnl" sz="1400" dirty="0">
                <a:solidFill>
                  <a:schemeClr val="tx1">
                    <a:lumMod val="50000"/>
                    <a:lumOff val="50000"/>
                  </a:schemeClr>
                </a:solidFill>
                <a:latin typeface="Gotham-Light"/>
                <a:cs typeface="Gotham-Light"/>
              </a:rPr>
              <a:t>: Son obligaciones particulares de responsabilidad moral que le debemos a </a:t>
            </a:r>
            <a:r>
              <a:rPr lang="es-ES_tradnl" sz="1400" dirty="0" smtClean="0">
                <a:solidFill>
                  <a:schemeClr val="tx1">
                    <a:lumMod val="50000"/>
                    <a:lumOff val="50000"/>
                  </a:schemeClr>
                </a:solidFill>
                <a:latin typeface="Gotham-Light"/>
                <a:cs typeface="Gotham-Light"/>
              </a:rPr>
              <a:t>aquéllos </a:t>
            </a:r>
            <a:r>
              <a:rPr lang="es-ES_tradnl" sz="1400" dirty="0">
                <a:solidFill>
                  <a:schemeClr val="tx1">
                    <a:lumMod val="50000"/>
                    <a:lumOff val="50000"/>
                  </a:schemeClr>
                </a:solidFill>
                <a:latin typeface="Gotham-Light"/>
                <a:cs typeface="Gotham-Light"/>
              </a:rPr>
              <a:t>con </a:t>
            </a:r>
            <a:r>
              <a:rPr lang="es-ES_tradnl" sz="1400" dirty="0" smtClean="0">
                <a:solidFill>
                  <a:schemeClr val="tx1">
                    <a:lumMod val="50000"/>
                    <a:lumOff val="50000"/>
                  </a:schemeClr>
                </a:solidFill>
                <a:latin typeface="Gotham-Light"/>
                <a:cs typeface="Gotham-Light"/>
              </a:rPr>
              <a:t>quienes compartimos </a:t>
            </a:r>
            <a:r>
              <a:rPr lang="es-ES_tradnl" sz="1400" dirty="0">
                <a:solidFill>
                  <a:schemeClr val="tx1">
                    <a:lumMod val="50000"/>
                    <a:lumOff val="50000"/>
                  </a:schemeClr>
                </a:solidFill>
                <a:latin typeface="Gotham-Light"/>
                <a:cs typeface="Gotham-Light"/>
              </a:rPr>
              <a:t>cierta historia o relación. No requieren de </a:t>
            </a:r>
            <a:br>
              <a:rPr lang="es-ES_tradnl" sz="1400" dirty="0">
                <a:solidFill>
                  <a:schemeClr val="tx1">
                    <a:lumMod val="50000"/>
                    <a:lumOff val="50000"/>
                  </a:schemeClr>
                </a:solidFill>
                <a:latin typeface="Gotham-Light"/>
                <a:cs typeface="Gotham-Light"/>
              </a:rPr>
            </a:br>
            <a:r>
              <a:rPr lang="es-ES_tradnl" sz="1400" dirty="0">
                <a:solidFill>
                  <a:schemeClr val="tx1">
                    <a:lumMod val="50000"/>
                    <a:lumOff val="50000"/>
                  </a:schemeClr>
                </a:solidFill>
                <a:latin typeface="Gotham-Light"/>
                <a:cs typeface="Gotham-Light"/>
              </a:rPr>
              <a:t>nuestro consentimiento pues su peso moral se deriva </a:t>
            </a:r>
            <a:r>
              <a:rPr lang="es-ES_tradnl" sz="1400" dirty="0" smtClean="0">
                <a:solidFill>
                  <a:schemeClr val="tx1">
                    <a:lumMod val="50000"/>
                    <a:lumOff val="50000"/>
                  </a:schemeClr>
                </a:solidFill>
                <a:latin typeface="Gotham-Light"/>
                <a:cs typeface="Gotham-Light"/>
              </a:rPr>
              <a:t>del hecho </a:t>
            </a:r>
            <a:r>
              <a:rPr lang="es-ES_tradnl" sz="1400" dirty="0">
                <a:solidFill>
                  <a:schemeClr val="tx1">
                    <a:lumMod val="50000"/>
                    <a:lumOff val="50000"/>
                  </a:schemeClr>
                </a:solidFill>
                <a:latin typeface="Gotham-Light"/>
                <a:cs typeface="Gotham-Light"/>
              </a:rPr>
              <a:t>de que la historia de mi vida esta implicada </a:t>
            </a:r>
            <a:r>
              <a:rPr lang="es-ES_tradnl" sz="1400" dirty="0" smtClean="0">
                <a:solidFill>
                  <a:schemeClr val="tx1">
                    <a:lumMod val="50000"/>
                    <a:lumOff val="50000"/>
                  </a:schemeClr>
                </a:solidFill>
                <a:latin typeface="Gotham-Light"/>
                <a:cs typeface="Gotham-Light"/>
              </a:rPr>
              <a:t>en </a:t>
            </a:r>
            <a:r>
              <a:rPr lang="es-ES_tradnl" sz="1400" dirty="0">
                <a:solidFill>
                  <a:schemeClr val="tx1">
                    <a:lumMod val="50000"/>
                    <a:lumOff val="50000"/>
                  </a:schemeClr>
                </a:solidFill>
                <a:latin typeface="Gotham-Light"/>
                <a:cs typeface="Gotham-Light"/>
              </a:rPr>
              <a:t>la historia de la vida de otros.</a:t>
            </a:r>
          </a:p>
        </p:txBody>
      </p:sp>
    </p:spTree>
    <p:extLst>
      <p:ext uri="{BB962C8B-B14F-4D97-AF65-F5344CB8AC3E}">
        <p14:creationId xmlns:p14="http://schemas.microsoft.com/office/powerpoint/2010/main" val="20981803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771900" y="324312"/>
            <a:ext cx="5229860" cy="53398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Bef>
                <a:spcPts val="600"/>
              </a:spcBef>
              <a:buFont typeface="Arial"/>
              <a:buChar char="•"/>
            </a:pPr>
            <a:r>
              <a:rPr lang="es-ES_tradnl" sz="1600" dirty="0">
                <a:solidFill>
                  <a:schemeClr val="tx1">
                    <a:lumMod val="50000"/>
                    <a:lumOff val="50000"/>
                  </a:schemeClr>
                </a:solidFill>
                <a:latin typeface="Gotham-Light"/>
                <a:cs typeface="Gotham-Light"/>
              </a:rPr>
              <a:t>Se desataría crisis </a:t>
            </a:r>
            <a:r>
              <a:rPr lang="es-ES_tradnl" sz="1600" dirty="0" smtClean="0">
                <a:solidFill>
                  <a:schemeClr val="tx1">
                    <a:lumMod val="50000"/>
                    <a:lumOff val="50000"/>
                  </a:schemeClr>
                </a:solidFill>
                <a:latin typeface="Gotham-Light"/>
                <a:cs typeface="Gotham-Light"/>
              </a:rPr>
              <a:t>financiera en Puerto Rico</a:t>
            </a:r>
            <a:endParaRPr lang="es-ES_tradnl" sz="1600" dirty="0">
              <a:solidFill>
                <a:schemeClr val="tx1">
                  <a:lumMod val="50000"/>
                  <a:lumOff val="50000"/>
                </a:schemeClr>
              </a:solidFill>
              <a:latin typeface="Gotham-Light"/>
              <a:cs typeface="Gotham-Light"/>
            </a:endParaRPr>
          </a:p>
          <a:p>
            <a:pPr marL="285750" indent="-285750" algn="l">
              <a:spcBef>
                <a:spcPts val="600"/>
              </a:spcBef>
              <a:buFont typeface="Arial"/>
              <a:buChar char="•"/>
            </a:pPr>
            <a:r>
              <a:rPr lang="es-ES_tradnl" sz="1600" dirty="0">
                <a:solidFill>
                  <a:schemeClr val="tx1">
                    <a:lumMod val="50000"/>
                    <a:lumOff val="50000"/>
                  </a:schemeClr>
                </a:solidFill>
                <a:latin typeface="Gotham-Light"/>
                <a:cs typeface="Gotham-Light"/>
              </a:rPr>
              <a:t>Gobierno tendría poco o ningún acceso a los mercados financieros tanto a vencimientos </a:t>
            </a:r>
            <a:r>
              <a:rPr lang="es-ES_tradnl" sz="1600" dirty="0" smtClean="0">
                <a:solidFill>
                  <a:schemeClr val="tx1">
                    <a:lumMod val="50000"/>
                    <a:lumOff val="50000"/>
                  </a:schemeClr>
                </a:solidFill>
                <a:latin typeface="Gotham-Light"/>
                <a:cs typeface="Gotham-Light"/>
              </a:rPr>
              <a:t>de </a:t>
            </a:r>
            <a:r>
              <a:rPr lang="es-ES_tradnl" sz="1600" dirty="0">
                <a:solidFill>
                  <a:schemeClr val="tx1">
                    <a:lumMod val="50000"/>
                    <a:lumOff val="50000"/>
                  </a:schemeClr>
                </a:solidFill>
                <a:latin typeface="Gotham-Light"/>
                <a:cs typeface="Gotham-Light"/>
              </a:rPr>
              <a:t>corto </a:t>
            </a:r>
            <a:r>
              <a:rPr lang="es-ES_tradnl" sz="1600" dirty="0" smtClean="0">
                <a:solidFill>
                  <a:schemeClr val="tx1">
                    <a:lumMod val="50000"/>
                    <a:lumOff val="50000"/>
                  </a:schemeClr>
                </a:solidFill>
                <a:latin typeface="Gotham-Light"/>
                <a:cs typeface="Gotham-Light"/>
              </a:rPr>
              <a:t>como de </a:t>
            </a:r>
            <a:r>
              <a:rPr lang="es-ES_tradnl" sz="1600" dirty="0">
                <a:solidFill>
                  <a:schemeClr val="tx1">
                    <a:lumMod val="50000"/>
                    <a:lumOff val="50000"/>
                  </a:schemeClr>
                </a:solidFill>
                <a:latin typeface="Gotham-Light"/>
                <a:cs typeface="Gotham-Light"/>
              </a:rPr>
              <a:t>largo plazo</a:t>
            </a:r>
          </a:p>
          <a:p>
            <a:pPr marL="285750" indent="-285750" algn="l">
              <a:spcBef>
                <a:spcPts val="600"/>
              </a:spcBef>
              <a:buFont typeface="Arial"/>
              <a:buChar char="•"/>
            </a:pPr>
            <a:r>
              <a:rPr lang="es-ES_tradnl" sz="1600" dirty="0">
                <a:solidFill>
                  <a:schemeClr val="tx1">
                    <a:lumMod val="50000"/>
                    <a:lumOff val="50000"/>
                  </a:schemeClr>
                </a:solidFill>
                <a:latin typeface="Gotham-Light"/>
                <a:cs typeface="Gotham-Light"/>
              </a:rPr>
              <a:t>Devaluación de bonos y obligaciones de PR de entre 30% y 50</a:t>
            </a:r>
            <a:r>
              <a:rPr lang="es-ES_tradnl" sz="1600" dirty="0" smtClean="0">
                <a:solidFill>
                  <a:schemeClr val="tx1">
                    <a:lumMod val="50000"/>
                    <a:lumOff val="50000"/>
                  </a:schemeClr>
                </a:solidFill>
                <a:latin typeface="Gotham-Light"/>
                <a:cs typeface="Gotham-Light"/>
              </a:rPr>
              <a:t>%</a:t>
            </a:r>
          </a:p>
          <a:p>
            <a:pPr marL="285750" lvl="1" indent="-285750">
              <a:spcBef>
                <a:spcPts val="600"/>
              </a:spcBef>
              <a:buFont typeface="Arial"/>
              <a:buChar char="•"/>
            </a:pPr>
            <a:r>
              <a:rPr lang="es-ES_tradnl" sz="1600" dirty="0" smtClean="0">
                <a:solidFill>
                  <a:schemeClr val="tx1">
                    <a:lumMod val="50000"/>
                    <a:lumOff val="50000"/>
                  </a:schemeClr>
                </a:solidFill>
                <a:latin typeface="Gotham-Light"/>
                <a:cs typeface="Gotham-Light"/>
              </a:rPr>
              <a:t>Liquidez (</a:t>
            </a:r>
            <a:r>
              <a:rPr lang="es-PR" sz="1600" dirty="0">
                <a:solidFill>
                  <a:schemeClr val="bg1">
                    <a:lumMod val="50000"/>
                  </a:schemeClr>
                </a:solidFill>
              </a:rPr>
              <a:t>l</a:t>
            </a:r>
            <a:r>
              <a:rPr lang="es-PR" sz="1600" dirty="0" smtClean="0">
                <a:solidFill>
                  <a:schemeClr val="bg1">
                    <a:lumMod val="50000"/>
                  </a:schemeClr>
                </a:solidFill>
              </a:rPr>
              <a:t>íneas </a:t>
            </a:r>
            <a:r>
              <a:rPr lang="es-PR" sz="1600" dirty="0">
                <a:solidFill>
                  <a:schemeClr val="bg1">
                    <a:lumMod val="50000"/>
                  </a:schemeClr>
                </a:solidFill>
              </a:rPr>
              <a:t>de </a:t>
            </a:r>
            <a:r>
              <a:rPr lang="es-PR" sz="1600" dirty="0" smtClean="0">
                <a:solidFill>
                  <a:schemeClr val="bg1">
                    <a:lumMod val="50000"/>
                  </a:schemeClr>
                </a:solidFill>
              </a:rPr>
              <a:t>repo/papel </a:t>
            </a:r>
            <a:r>
              <a:rPr lang="es-PR" sz="1600" dirty="0">
                <a:solidFill>
                  <a:schemeClr val="bg1">
                    <a:lumMod val="50000"/>
                  </a:schemeClr>
                </a:solidFill>
              </a:rPr>
              <a:t>comercial)</a:t>
            </a:r>
            <a:r>
              <a:rPr lang="es-ES_tradnl" sz="1600" dirty="0" smtClean="0">
                <a:solidFill>
                  <a:schemeClr val="tx1">
                    <a:lumMod val="50000"/>
                    <a:lumOff val="50000"/>
                  </a:schemeClr>
                </a:solidFill>
                <a:latin typeface="Gotham-Light"/>
                <a:cs typeface="Gotham-Light"/>
              </a:rPr>
              <a:t> y solvencia (“mark to market”) de las instituciones financieras y compañías de seguro en PR podrían ser afectadas adversamente</a:t>
            </a:r>
            <a:endParaRPr lang="en-US" sz="1600" dirty="0" smtClean="0">
              <a:solidFill>
                <a:schemeClr val="bg1">
                  <a:lumMod val="50000"/>
                </a:schemeClr>
              </a:solidFill>
            </a:endParaRPr>
          </a:p>
          <a:p>
            <a:pPr marL="285750" lvl="1" indent="-285750">
              <a:spcBef>
                <a:spcPts val="600"/>
              </a:spcBef>
              <a:buFont typeface="Arial"/>
              <a:buChar char="•"/>
            </a:pPr>
            <a:r>
              <a:rPr lang="es-ES_tradnl" sz="1600" dirty="0">
                <a:solidFill>
                  <a:srgbClr val="7F7F7F"/>
                </a:solidFill>
                <a:latin typeface="Gotham-Light"/>
                <a:cs typeface="Gotham-Light"/>
              </a:rPr>
              <a:t>¿</a:t>
            </a:r>
            <a:r>
              <a:rPr lang="es-PR" sz="1600" dirty="0" smtClean="0">
                <a:solidFill>
                  <a:schemeClr val="bg1">
                    <a:lumMod val="50000"/>
                  </a:schemeClr>
                </a:solidFill>
              </a:rPr>
              <a:t>Contagio a través de instrumentos derivados? </a:t>
            </a:r>
            <a:endParaRPr lang="en-US" sz="1600" dirty="0">
              <a:solidFill>
                <a:schemeClr val="bg1">
                  <a:lumMod val="50000"/>
                </a:schemeClr>
              </a:solidFill>
            </a:endParaRPr>
          </a:p>
          <a:p>
            <a:pPr marL="285750" indent="-285750" algn="l">
              <a:spcBef>
                <a:spcPts val="600"/>
              </a:spcBef>
              <a:buFont typeface="Arial"/>
              <a:buChar char="•"/>
            </a:pPr>
            <a:r>
              <a:rPr lang="es-ES_tradnl" sz="1600" dirty="0" smtClean="0">
                <a:solidFill>
                  <a:schemeClr val="tx1">
                    <a:lumMod val="50000"/>
                    <a:lumOff val="50000"/>
                  </a:schemeClr>
                </a:solidFill>
                <a:latin typeface="Gotham-Light"/>
                <a:cs typeface="Gotham-Light"/>
              </a:rPr>
              <a:t>Aumento </a:t>
            </a:r>
            <a:r>
              <a:rPr lang="es-ES_tradnl" sz="1600" dirty="0">
                <a:solidFill>
                  <a:schemeClr val="tx1">
                    <a:lumMod val="50000"/>
                    <a:lumOff val="50000"/>
                  </a:schemeClr>
                </a:solidFill>
                <a:latin typeface="Gotham-Light"/>
                <a:cs typeface="Gotham-Light"/>
              </a:rPr>
              <a:t>en las tasas de interés, contracción masiva del crédito</a:t>
            </a:r>
          </a:p>
          <a:p>
            <a:pPr marL="285750" indent="-285750" algn="l">
              <a:spcBef>
                <a:spcPts val="600"/>
              </a:spcBef>
              <a:buFont typeface="Arial"/>
              <a:buChar char="•"/>
            </a:pPr>
            <a:r>
              <a:rPr lang="es-ES_tradnl" sz="1600" dirty="0">
                <a:solidFill>
                  <a:schemeClr val="tx1">
                    <a:lumMod val="50000"/>
                    <a:lumOff val="50000"/>
                  </a:schemeClr>
                </a:solidFill>
                <a:latin typeface="Gotham-Light"/>
                <a:cs typeface="Gotham-Light"/>
              </a:rPr>
              <a:t>Aumento en las quiebras, tasa desempleo &gt;20%</a:t>
            </a:r>
          </a:p>
          <a:p>
            <a:pPr marL="285750" indent="-285750" algn="l">
              <a:spcBef>
                <a:spcPts val="600"/>
              </a:spcBef>
              <a:buFont typeface="Arial"/>
              <a:buChar char="•"/>
            </a:pPr>
            <a:r>
              <a:rPr lang="es-ES_tradnl" sz="1600" dirty="0">
                <a:solidFill>
                  <a:schemeClr val="tx1">
                    <a:lumMod val="50000"/>
                    <a:lumOff val="50000"/>
                  </a:schemeClr>
                </a:solidFill>
                <a:latin typeface="Gotham-Light"/>
                <a:cs typeface="Gotham-Light"/>
              </a:rPr>
              <a:t>Disturbios sociales, protestas, macanazos, gas pimienta, sangre en las calles</a:t>
            </a:r>
          </a:p>
          <a:p>
            <a:pPr marL="285750" indent="-285750" algn="l">
              <a:spcBef>
                <a:spcPts val="600"/>
              </a:spcBef>
              <a:buFont typeface="Arial"/>
              <a:buChar char="•"/>
            </a:pPr>
            <a:r>
              <a:rPr lang="es-ES_tradnl" sz="1600" dirty="0">
                <a:solidFill>
                  <a:schemeClr val="tx1">
                    <a:lumMod val="50000"/>
                    <a:lumOff val="50000"/>
                  </a:schemeClr>
                </a:solidFill>
                <a:latin typeface="Gotham-Light"/>
                <a:cs typeface="Gotham-Light"/>
              </a:rPr>
              <a:t>Aumento en la emigración, mayormente </a:t>
            </a:r>
            <a:r>
              <a:rPr lang="es-ES_tradnl" sz="1600" dirty="0" smtClean="0">
                <a:solidFill>
                  <a:schemeClr val="tx1">
                    <a:lumMod val="50000"/>
                    <a:lumOff val="50000"/>
                  </a:schemeClr>
                </a:solidFill>
                <a:latin typeface="Gotham-Light"/>
                <a:cs typeface="Gotham-Light"/>
              </a:rPr>
              <a:t>jóvenes profesionales</a:t>
            </a:r>
            <a:endParaRPr lang="es-ES_tradnl" sz="1600" dirty="0">
              <a:solidFill>
                <a:schemeClr val="tx1">
                  <a:lumMod val="50000"/>
                  <a:lumOff val="50000"/>
                </a:schemeClr>
              </a:solidFill>
              <a:latin typeface="Gotham-Light"/>
              <a:cs typeface="Gotham-Light"/>
            </a:endParaRPr>
          </a:p>
        </p:txBody>
      </p:sp>
      <p:sp>
        <p:nvSpPr>
          <p:cNvPr id="9" name="Title 1"/>
          <p:cNvSpPr txBox="1">
            <a:spLocks/>
          </p:cNvSpPr>
          <p:nvPr/>
        </p:nvSpPr>
        <p:spPr>
          <a:xfrm>
            <a:off x="872067" y="931348"/>
            <a:ext cx="2624609" cy="172718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400" dirty="0" smtClean="0">
                <a:solidFill>
                  <a:schemeClr val="tx2">
                    <a:lumMod val="60000"/>
                    <a:lumOff val="40000"/>
                  </a:schemeClr>
                </a:solidFill>
                <a:latin typeface="Gotham-Light"/>
                <a:cs typeface="Gotham-Light"/>
              </a:rPr>
              <a:t>Análisis Utilitario</a:t>
            </a:r>
            <a:r>
              <a:rPr lang="es-ES_tradnl" sz="2400" dirty="0" smtClean="0">
                <a:solidFill>
                  <a:schemeClr val="accent1">
                    <a:lumMod val="50000"/>
                  </a:schemeClr>
                </a:solidFill>
                <a:latin typeface="Gotham-Light"/>
                <a:cs typeface="Gotham-Light"/>
              </a:rPr>
              <a:t> </a:t>
            </a:r>
            <a:r>
              <a:rPr lang="es-ES_tradnl" sz="2400" dirty="0" smtClean="0">
                <a:solidFill>
                  <a:schemeClr val="tx1">
                    <a:lumMod val="50000"/>
                    <a:lumOff val="50000"/>
                  </a:schemeClr>
                </a:solidFill>
                <a:latin typeface="Gotham-Light"/>
                <a:cs typeface="Gotham-Light"/>
              </a:rPr>
              <a:t>– </a:t>
            </a:r>
            <a:r>
              <a:rPr lang="es-ES_tradnl" sz="2000" dirty="0" smtClean="0">
                <a:solidFill>
                  <a:schemeClr val="tx1">
                    <a:lumMod val="50000"/>
                    <a:lumOff val="50000"/>
                  </a:schemeClr>
                </a:solidFill>
                <a:latin typeface="Gotham-Light"/>
                <a:cs typeface="Gotham-Light"/>
              </a:rPr>
              <a:t>Consecuencias de</a:t>
            </a:r>
          </a:p>
          <a:p>
            <a:pPr algn="r"/>
            <a:r>
              <a:rPr lang="es-ES_tradnl" sz="2000" dirty="0" smtClean="0">
                <a:solidFill>
                  <a:schemeClr val="tx1">
                    <a:lumMod val="50000"/>
                    <a:lumOff val="50000"/>
                  </a:schemeClr>
                </a:solidFill>
                <a:latin typeface="Gotham-Light"/>
                <a:cs typeface="Gotham-Light"/>
              </a:rPr>
              <a:t>Una Degradación a Nivel “Chatarra”</a:t>
            </a:r>
            <a:endParaRPr lang="es-ES_tradnl" sz="2000" dirty="0">
              <a:solidFill>
                <a:schemeClr val="tx1">
                  <a:lumMod val="50000"/>
                  <a:lumOff val="50000"/>
                </a:schemeClr>
              </a:solidFill>
              <a:latin typeface="Gotham-Light"/>
              <a:cs typeface="Gotham-Light"/>
            </a:endParaRPr>
          </a:p>
        </p:txBody>
      </p:sp>
    </p:spTree>
    <p:extLst>
      <p:ext uri="{BB962C8B-B14F-4D97-AF65-F5344CB8AC3E}">
        <p14:creationId xmlns:p14="http://schemas.microsoft.com/office/powerpoint/2010/main" val="25553473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872067" y="931348"/>
            <a:ext cx="2624609" cy="172718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400" dirty="0" smtClean="0">
                <a:solidFill>
                  <a:schemeClr val="tx2">
                    <a:lumMod val="60000"/>
                    <a:lumOff val="40000"/>
                  </a:schemeClr>
                </a:solidFill>
                <a:latin typeface="Gotham-Light"/>
                <a:cs typeface="Gotham-Light"/>
              </a:rPr>
              <a:t>Nadie </a:t>
            </a:r>
            <a:r>
              <a:rPr lang="es-ES_tradnl" sz="2400" dirty="0" smtClean="0">
                <a:solidFill>
                  <a:schemeClr val="tx1">
                    <a:lumMod val="50000"/>
                    <a:lumOff val="50000"/>
                  </a:schemeClr>
                </a:solidFill>
                <a:latin typeface="Gotham-Light"/>
                <a:cs typeface="Gotham-Light"/>
              </a:rPr>
              <a:t>nos va</a:t>
            </a:r>
          </a:p>
          <a:p>
            <a:pPr algn="r"/>
            <a:r>
              <a:rPr lang="es-ES_tradnl" sz="2400" dirty="0" smtClean="0">
                <a:solidFill>
                  <a:schemeClr val="tx1">
                    <a:lumMod val="50000"/>
                    <a:lumOff val="50000"/>
                  </a:schemeClr>
                </a:solidFill>
                <a:latin typeface="Gotham-Light"/>
                <a:cs typeface="Gotham-Light"/>
              </a:rPr>
              <a:t>a Rescatar…</a:t>
            </a:r>
            <a:endParaRPr lang="es-ES_tradnl" sz="2000" dirty="0">
              <a:solidFill>
                <a:schemeClr val="tx1">
                  <a:lumMod val="50000"/>
                  <a:lumOff val="50000"/>
                </a:schemeClr>
              </a:solidFill>
              <a:latin typeface="Gotham-Light"/>
              <a:cs typeface="Gotham-Light"/>
            </a:endParaRPr>
          </a:p>
        </p:txBody>
      </p:sp>
    </p:spTree>
    <p:extLst>
      <p:ext uri="{BB962C8B-B14F-4D97-AF65-F5344CB8AC3E}">
        <p14:creationId xmlns:p14="http://schemas.microsoft.com/office/powerpoint/2010/main" val="29079251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258706" y="1367401"/>
            <a:ext cx="3479837" cy="34247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sz="1600" dirty="0">
                <a:solidFill>
                  <a:schemeClr val="tx1">
                    <a:lumMod val="50000"/>
                    <a:lumOff val="50000"/>
                  </a:schemeClr>
                </a:solidFill>
                <a:latin typeface="Gotham-Light"/>
                <a:cs typeface="Gotham-Light"/>
              </a:rPr>
              <a:t>No one cared much about Detroit until the Dow collapsed in 2008</a:t>
            </a:r>
            <a:r>
              <a:rPr lang="en-US" sz="1600" dirty="0" smtClean="0">
                <a:solidFill>
                  <a:schemeClr val="tx1">
                    <a:lumMod val="50000"/>
                    <a:lumOff val="50000"/>
                  </a:schemeClr>
                </a:solidFill>
                <a:latin typeface="Gotham-Light"/>
                <a:cs typeface="Gotham-Light"/>
              </a:rPr>
              <a:t>…</a:t>
            </a:r>
          </a:p>
          <a:p>
            <a:pPr algn="l">
              <a:spcBef>
                <a:spcPts val="600"/>
              </a:spcBef>
              <a:spcAft>
                <a:spcPts val="600"/>
              </a:spcAft>
            </a:pPr>
            <a:r>
              <a:rPr lang="en-US" sz="1600" dirty="0" smtClean="0">
                <a:solidFill>
                  <a:schemeClr val="tx1">
                    <a:lumMod val="50000"/>
                    <a:lumOff val="50000"/>
                  </a:schemeClr>
                </a:solidFill>
                <a:latin typeface="Gotham-Light"/>
                <a:cs typeface="Gotham-Light"/>
              </a:rPr>
              <a:t>Suddenly </a:t>
            </a:r>
            <a:r>
              <a:rPr lang="en-US" sz="1600" dirty="0">
                <a:solidFill>
                  <a:schemeClr val="tx1">
                    <a:lumMod val="50000"/>
                    <a:lumOff val="50000"/>
                  </a:schemeClr>
                </a:solidFill>
                <a:latin typeface="Gotham-Light"/>
                <a:cs typeface="Gotham-Light"/>
              </a:rPr>
              <a:t>the eyes of the nation turned back upon this postindustrial sarcophagus, where crime and corruption and mayhem played themselves out in the corridors of power and on the powerless streets</a:t>
            </a:r>
            <a:r>
              <a:rPr lang="en-US" sz="1600" dirty="0" smtClean="0">
                <a:solidFill>
                  <a:schemeClr val="tx1">
                    <a:lumMod val="50000"/>
                    <a:lumOff val="50000"/>
                  </a:schemeClr>
                </a:solidFill>
                <a:latin typeface="Gotham-Light"/>
                <a:cs typeface="Gotham-Light"/>
              </a:rPr>
              <a:t>…</a:t>
            </a:r>
          </a:p>
          <a:p>
            <a:pPr algn="l">
              <a:spcBef>
                <a:spcPts val="600"/>
              </a:spcBef>
              <a:spcAft>
                <a:spcPts val="600"/>
              </a:spcAft>
            </a:pPr>
            <a:r>
              <a:rPr lang="en-US" sz="1600" dirty="0" smtClean="0">
                <a:solidFill>
                  <a:schemeClr val="tx1">
                    <a:lumMod val="50000"/>
                    <a:lumOff val="50000"/>
                  </a:schemeClr>
                </a:solidFill>
                <a:latin typeface="Gotham-Light"/>
                <a:cs typeface="Gotham-Light"/>
              </a:rPr>
              <a:t>Detroit</a:t>
            </a:r>
            <a:r>
              <a:rPr lang="en-US" sz="1600" dirty="0">
                <a:solidFill>
                  <a:schemeClr val="tx1">
                    <a:lumMod val="50000"/>
                    <a:lumOff val="50000"/>
                  </a:schemeClr>
                </a:solidFill>
                <a:latin typeface="Gotham-Light"/>
                <a:cs typeface="Gotham-Light"/>
              </a:rPr>
              <a:t>, which once led the nation in home ownership, is now a foreclosure capital. Its downtown is a museum of ghost skyscrapers. Trees and </a:t>
            </a:r>
            <a:r>
              <a:rPr lang="en-US" sz="1600" dirty="0" smtClean="0">
                <a:solidFill>
                  <a:schemeClr val="tx1">
                    <a:lumMod val="50000"/>
                    <a:lumOff val="50000"/>
                  </a:schemeClr>
                </a:solidFill>
                <a:latin typeface="Gotham-Light"/>
                <a:cs typeface="Gotham-Light"/>
              </a:rPr>
              <a:t>switch grass </a:t>
            </a:r>
            <a:r>
              <a:rPr lang="en-US" sz="1600" dirty="0">
                <a:solidFill>
                  <a:schemeClr val="tx1">
                    <a:lumMod val="50000"/>
                    <a:lumOff val="50000"/>
                  </a:schemeClr>
                </a:solidFill>
                <a:latin typeface="Gotham-Light"/>
                <a:cs typeface="Gotham-Light"/>
              </a:rPr>
              <a:t>and wild animals have come back to reclaim their rightful places. Coyotes are here</a:t>
            </a:r>
            <a:r>
              <a:rPr lang="en-US" sz="1600" dirty="0" smtClean="0">
                <a:solidFill>
                  <a:schemeClr val="tx1">
                    <a:lumMod val="50000"/>
                    <a:lumOff val="50000"/>
                  </a:schemeClr>
                </a:solidFill>
                <a:latin typeface="Gotham-Light"/>
                <a:cs typeface="Gotham-Light"/>
              </a:rPr>
              <a:t>…</a:t>
            </a:r>
            <a:endParaRPr lang="en-US" sz="1600" dirty="0">
              <a:solidFill>
                <a:schemeClr val="tx1">
                  <a:lumMod val="50000"/>
                  <a:lumOff val="50000"/>
                </a:schemeClr>
              </a:solidFill>
              <a:latin typeface="Gotham-Light"/>
              <a:cs typeface="Gotham-Light"/>
            </a:endParaRPr>
          </a:p>
        </p:txBody>
      </p:sp>
      <p:sp>
        <p:nvSpPr>
          <p:cNvPr id="9" name="Title 1"/>
          <p:cNvSpPr txBox="1">
            <a:spLocks/>
          </p:cNvSpPr>
          <p:nvPr/>
        </p:nvSpPr>
        <p:spPr>
          <a:xfrm>
            <a:off x="1036320" y="1075287"/>
            <a:ext cx="2307950" cy="162727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200" dirty="0" smtClean="0">
                <a:solidFill>
                  <a:schemeClr val="tx2">
                    <a:lumMod val="60000"/>
                    <a:lumOff val="40000"/>
                  </a:schemeClr>
                </a:solidFill>
                <a:latin typeface="Gotham-Light"/>
                <a:cs typeface="Gotham-Light"/>
              </a:rPr>
              <a:t>Tenemos que Tratar Algo Nuevo: </a:t>
            </a:r>
          </a:p>
          <a:p>
            <a:pPr algn="r"/>
            <a:r>
              <a:rPr lang="es-ES_tradnl" sz="2200" dirty="0" smtClean="0">
                <a:solidFill>
                  <a:schemeClr val="tx1">
                    <a:lumMod val="50000"/>
                    <a:lumOff val="50000"/>
                  </a:schemeClr>
                </a:solidFill>
                <a:latin typeface="Gotham-Light"/>
                <a:cs typeface="Gotham-Light"/>
              </a:rPr>
              <a:t>Vamos Camino a ser el Detroit </a:t>
            </a:r>
          </a:p>
          <a:p>
            <a:pPr algn="r"/>
            <a:r>
              <a:rPr lang="es-ES_tradnl" sz="2200" dirty="0" smtClean="0">
                <a:solidFill>
                  <a:schemeClr val="tx1">
                    <a:lumMod val="50000"/>
                    <a:lumOff val="50000"/>
                  </a:schemeClr>
                </a:solidFill>
                <a:latin typeface="Gotham-Light"/>
                <a:cs typeface="Gotham-Light"/>
              </a:rPr>
              <a:t>del Caribe…</a:t>
            </a:r>
            <a:endParaRPr lang="es-ES_tradnl" sz="2200" dirty="0">
              <a:solidFill>
                <a:schemeClr val="tx1">
                  <a:lumMod val="50000"/>
                  <a:lumOff val="50000"/>
                </a:schemeClr>
              </a:solidFill>
              <a:latin typeface="Gotham-Light"/>
              <a:cs typeface="Gotham-Light"/>
            </a:endParaRPr>
          </a:p>
        </p:txBody>
      </p:sp>
    </p:spTree>
    <p:extLst>
      <p:ext uri="{BB962C8B-B14F-4D97-AF65-F5344CB8AC3E}">
        <p14:creationId xmlns:p14="http://schemas.microsoft.com/office/powerpoint/2010/main" val="39063975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719661" y="1075287"/>
            <a:ext cx="2624609" cy="172718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200" dirty="0" smtClean="0">
                <a:solidFill>
                  <a:schemeClr val="tx2">
                    <a:lumMod val="60000"/>
                    <a:lumOff val="40000"/>
                  </a:schemeClr>
                </a:solidFill>
                <a:latin typeface="Gotham-Light"/>
                <a:cs typeface="Gotham-Light"/>
              </a:rPr>
              <a:t>Tenemos que Tratar Algo </a:t>
            </a:r>
          </a:p>
          <a:p>
            <a:pPr algn="r"/>
            <a:r>
              <a:rPr lang="es-ES_tradnl" sz="2200" dirty="0" smtClean="0">
                <a:solidFill>
                  <a:schemeClr val="tx2">
                    <a:lumMod val="60000"/>
                    <a:lumOff val="40000"/>
                  </a:schemeClr>
                </a:solidFill>
                <a:latin typeface="Gotham-Light"/>
                <a:cs typeface="Gotham-Light"/>
              </a:rPr>
              <a:t>Nuevo: </a:t>
            </a:r>
          </a:p>
          <a:p>
            <a:pPr algn="r"/>
            <a:r>
              <a:rPr lang="es-ES_tradnl" sz="2200" dirty="0" smtClean="0">
                <a:solidFill>
                  <a:schemeClr val="tx1">
                    <a:lumMod val="50000"/>
                    <a:lumOff val="50000"/>
                  </a:schemeClr>
                </a:solidFill>
                <a:latin typeface="Gotham-Light"/>
                <a:cs typeface="Gotham-Light"/>
              </a:rPr>
              <a:t>Vamos Camino a ser el Detroit </a:t>
            </a:r>
          </a:p>
          <a:p>
            <a:pPr algn="r"/>
            <a:r>
              <a:rPr lang="es-ES_tradnl" sz="2200" dirty="0" smtClean="0">
                <a:solidFill>
                  <a:schemeClr val="tx1">
                    <a:lumMod val="50000"/>
                    <a:lumOff val="50000"/>
                  </a:schemeClr>
                </a:solidFill>
                <a:latin typeface="Gotham-Light"/>
                <a:cs typeface="Gotham-Light"/>
              </a:rPr>
              <a:t>del Caribe…</a:t>
            </a:r>
          </a:p>
          <a:p>
            <a:pPr algn="r"/>
            <a:endParaRPr lang="en-US" sz="2200" dirty="0">
              <a:solidFill>
                <a:schemeClr val="tx1">
                  <a:lumMod val="50000"/>
                  <a:lumOff val="50000"/>
                </a:schemeClr>
              </a:solidFill>
              <a:latin typeface="Gotham-Light"/>
              <a:cs typeface="Gotham-Light"/>
            </a:endParaRPr>
          </a:p>
        </p:txBody>
      </p:sp>
      <p:sp>
        <p:nvSpPr>
          <p:cNvPr id="5" name="Title 1"/>
          <p:cNvSpPr txBox="1">
            <a:spLocks/>
          </p:cNvSpPr>
          <p:nvPr/>
        </p:nvSpPr>
        <p:spPr>
          <a:xfrm>
            <a:off x="4174036" y="1121858"/>
            <a:ext cx="3733837" cy="37972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1600" dirty="0" smtClean="0">
                <a:solidFill>
                  <a:schemeClr val="tx1">
                    <a:lumMod val="50000"/>
                    <a:lumOff val="50000"/>
                  </a:schemeClr>
                </a:solidFill>
                <a:latin typeface="Gotham-Light"/>
                <a:cs typeface="Gotham-Light"/>
              </a:rPr>
              <a:t>Once </a:t>
            </a:r>
            <a:r>
              <a:rPr lang="en-US" sz="1600" dirty="0">
                <a:solidFill>
                  <a:schemeClr val="tx1">
                    <a:lumMod val="50000"/>
                    <a:lumOff val="50000"/>
                  </a:schemeClr>
                </a:solidFill>
                <a:latin typeface="Gotham-Light"/>
                <a:cs typeface="Gotham-Light"/>
              </a:rPr>
              <a:t>the nation’s richest city, Detroit is now its poorest</a:t>
            </a:r>
            <a:r>
              <a:rPr lang="en-US" sz="1600" dirty="0">
                <a:solidFill>
                  <a:srgbClr val="558ED5"/>
                </a:solidFill>
                <a:latin typeface="Gotham-Light"/>
                <a:cs typeface="Gotham-Light"/>
              </a:rPr>
              <a:t>.  It is the country’s illiteracy and dropout capital, where children must leave their books at school and bring toilet paper from home.</a:t>
            </a:r>
            <a:r>
              <a:rPr lang="en-US" sz="1600" dirty="0">
                <a:solidFill>
                  <a:schemeClr val="tx1">
                    <a:lumMod val="50000"/>
                    <a:lumOff val="50000"/>
                  </a:schemeClr>
                </a:solidFill>
                <a:latin typeface="Gotham-Light"/>
                <a:cs typeface="Gotham-Light"/>
              </a:rPr>
              <a:t>  It is the unemployment capital, where half the adult population does not work a consistent job. </a:t>
            </a:r>
            <a:endParaRPr lang="en-US" sz="1600" dirty="0" smtClean="0">
              <a:solidFill>
                <a:schemeClr val="tx1">
                  <a:lumMod val="50000"/>
                  <a:lumOff val="50000"/>
                </a:schemeClr>
              </a:solidFill>
              <a:latin typeface="Gotham-Light"/>
              <a:cs typeface="Gotham-Light"/>
            </a:endParaRPr>
          </a:p>
          <a:p>
            <a:pPr algn="l">
              <a:spcBef>
                <a:spcPts val="600"/>
              </a:spcBef>
            </a:pPr>
            <a:endParaRPr lang="en-US" sz="1600" dirty="0">
              <a:solidFill>
                <a:schemeClr val="tx1">
                  <a:lumMod val="50000"/>
                  <a:lumOff val="50000"/>
                </a:schemeClr>
              </a:solidFill>
              <a:latin typeface="Gotham-Light"/>
              <a:cs typeface="Gotham-Light"/>
            </a:endParaRPr>
          </a:p>
          <a:p>
            <a:pPr algn="l">
              <a:spcBef>
                <a:spcPts val="600"/>
              </a:spcBef>
            </a:pPr>
            <a:r>
              <a:rPr lang="en-US" sz="1600" dirty="0" smtClean="0">
                <a:solidFill>
                  <a:srgbClr val="558ED5"/>
                </a:solidFill>
                <a:latin typeface="Gotham-Light"/>
                <a:cs typeface="Gotham-Light"/>
              </a:rPr>
              <a:t>There </a:t>
            </a:r>
            <a:r>
              <a:rPr lang="en-US" sz="1600" dirty="0">
                <a:solidFill>
                  <a:srgbClr val="558ED5"/>
                </a:solidFill>
                <a:latin typeface="Gotham-Light"/>
                <a:cs typeface="Gotham-Light"/>
              </a:rPr>
              <a:t>are firemen with no boots, cops with no cars, teachers with no pencils, city council council members with telephones tapped by the FBI, and too many grandmothers with no tears left to give.</a:t>
            </a:r>
          </a:p>
          <a:p>
            <a:pPr algn="l">
              <a:spcBef>
                <a:spcPts val="600"/>
              </a:spcBef>
            </a:pPr>
            <a:endParaRPr lang="es-ES_tradnl" sz="1050" dirty="0" smtClean="0">
              <a:solidFill>
                <a:schemeClr val="tx1">
                  <a:lumMod val="50000"/>
                  <a:lumOff val="50000"/>
                </a:schemeClr>
              </a:solidFill>
              <a:latin typeface="Gotham-Light"/>
              <a:cs typeface="Gotham-Light"/>
            </a:endParaRPr>
          </a:p>
          <a:p>
            <a:pPr algn="l">
              <a:spcBef>
                <a:spcPts val="600"/>
              </a:spcBef>
            </a:pPr>
            <a:r>
              <a:rPr lang="es-ES_tradnl" sz="1100" dirty="0" smtClean="0">
                <a:solidFill>
                  <a:schemeClr val="tx1">
                    <a:lumMod val="50000"/>
                    <a:lumOff val="50000"/>
                  </a:schemeClr>
                </a:solidFill>
                <a:latin typeface="Gotham-Light"/>
                <a:cs typeface="Gotham-Light"/>
              </a:rPr>
              <a:t>– </a:t>
            </a:r>
            <a:r>
              <a:rPr lang="es-ES_tradnl" sz="1100" dirty="0">
                <a:solidFill>
                  <a:schemeClr val="tx1">
                    <a:lumMod val="50000"/>
                    <a:lumOff val="50000"/>
                  </a:schemeClr>
                </a:solidFill>
                <a:latin typeface="Gotham-Light"/>
                <a:cs typeface="Gotham-Light"/>
              </a:rPr>
              <a:t>Charlie LeDuff, Detroit: An American Autopsy (2013)</a:t>
            </a:r>
            <a:endParaRPr lang="en-US" sz="1100" dirty="0">
              <a:solidFill>
                <a:schemeClr val="tx1">
                  <a:lumMod val="50000"/>
                  <a:lumOff val="50000"/>
                </a:schemeClr>
              </a:solidFill>
              <a:latin typeface="Gotham-Light"/>
              <a:cs typeface="Gotham-Light"/>
            </a:endParaRPr>
          </a:p>
        </p:txBody>
      </p:sp>
    </p:spTree>
    <p:extLst>
      <p:ext uri="{BB962C8B-B14F-4D97-AF65-F5344CB8AC3E}">
        <p14:creationId xmlns:p14="http://schemas.microsoft.com/office/powerpoint/2010/main" val="27853912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1202279" y="1041412"/>
            <a:ext cx="6443139" cy="10921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400" dirty="0" smtClean="0">
                <a:solidFill>
                  <a:schemeClr val="tx2">
                    <a:lumMod val="60000"/>
                    <a:lumOff val="40000"/>
                  </a:schemeClr>
                </a:solidFill>
                <a:latin typeface="Gotham-Light"/>
                <a:cs typeface="Gotham-Light"/>
              </a:rPr>
              <a:t>…o es que ya </a:t>
            </a:r>
            <a:r>
              <a:rPr lang="es-ES_tradnl" sz="2400" dirty="0" smtClean="0">
                <a:solidFill>
                  <a:schemeClr val="tx1">
                    <a:lumMod val="50000"/>
                    <a:lumOff val="50000"/>
                  </a:schemeClr>
                </a:solidFill>
                <a:latin typeface="Gotham-Light"/>
                <a:cs typeface="Gotham-Light"/>
              </a:rPr>
              <a:t>estamos ahí?</a:t>
            </a:r>
            <a:endParaRPr lang="es-ES_tradnl" sz="2400" dirty="0">
              <a:solidFill>
                <a:schemeClr val="tx1">
                  <a:lumMod val="50000"/>
                  <a:lumOff val="50000"/>
                </a:schemeClr>
              </a:solidFill>
              <a:latin typeface="Gotham-Light"/>
              <a:cs typeface="Gotham-Light"/>
            </a:endParaRPr>
          </a:p>
        </p:txBody>
      </p:sp>
      <p:sp>
        <p:nvSpPr>
          <p:cNvPr id="12" name="Title 1"/>
          <p:cNvSpPr txBox="1">
            <a:spLocks/>
          </p:cNvSpPr>
          <p:nvPr/>
        </p:nvSpPr>
        <p:spPr>
          <a:xfrm>
            <a:off x="1413929" y="3187708"/>
            <a:ext cx="1659471" cy="3598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400" dirty="0" smtClean="0">
                <a:solidFill>
                  <a:schemeClr val="tx1">
                    <a:lumMod val="50000"/>
                    <a:lumOff val="50000"/>
                  </a:schemeClr>
                </a:solidFill>
                <a:latin typeface="Gotham-Book"/>
                <a:cs typeface="Gotham-Book"/>
              </a:rPr>
              <a:t>Tasa de Pobreza</a:t>
            </a:r>
            <a:endParaRPr lang="es-ES_tradnl" sz="1400" dirty="0">
              <a:solidFill>
                <a:schemeClr val="tx1">
                  <a:lumMod val="50000"/>
                  <a:lumOff val="50000"/>
                </a:schemeClr>
              </a:solidFill>
              <a:latin typeface="Gotham-Book"/>
              <a:cs typeface="Gotham-Book"/>
            </a:endParaRPr>
          </a:p>
        </p:txBody>
      </p:sp>
      <p:sp>
        <p:nvSpPr>
          <p:cNvPr id="18" name="Title 1"/>
          <p:cNvSpPr txBox="1">
            <a:spLocks/>
          </p:cNvSpPr>
          <p:nvPr/>
        </p:nvSpPr>
        <p:spPr>
          <a:xfrm>
            <a:off x="1413929" y="3848111"/>
            <a:ext cx="1755991" cy="3598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400" dirty="0" smtClean="0">
                <a:solidFill>
                  <a:schemeClr val="tx1">
                    <a:lumMod val="50000"/>
                    <a:lumOff val="50000"/>
                  </a:schemeClr>
                </a:solidFill>
                <a:latin typeface="Gotham-Book"/>
                <a:cs typeface="Gotham-Book"/>
              </a:rPr>
              <a:t>Tasa de Desempleo</a:t>
            </a:r>
            <a:endParaRPr lang="es-ES_tradnl" sz="1400" dirty="0">
              <a:solidFill>
                <a:schemeClr val="tx1">
                  <a:lumMod val="50000"/>
                  <a:lumOff val="50000"/>
                </a:schemeClr>
              </a:solidFill>
              <a:latin typeface="Gotham-Book"/>
              <a:cs typeface="Gotham-Book"/>
            </a:endParaRPr>
          </a:p>
        </p:txBody>
      </p:sp>
      <p:sp>
        <p:nvSpPr>
          <p:cNvPr id="19" name="Title 1"/>
          <p:cNvSpPr txBox="1">
            <a:spLocks/>
          </p:cNvSpPr>
          <p:nvPr/>
        </p:nvSpPr>
        <p:spPr>
          <a:xfrm>
            <a:off x="1413929" y="4627044"/>
            <a:ext cx="1659471" cy="3598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400" dirty="0" smtClean="0">
                <a:solidFill>
                  <a:schemeClr val="tx1">
                    <a:lumMod val="50000"/>
                    <a:lumOff val="50000"/>
                  </a:schemeClr>
                </a:solidFill>
                <a:latin typeface="Gotham-Book"/>
                <a:cs typeface="Gotham-Book"/>
              </a:rPr>
              <a:t>Tasa de Empleo</a:t>
            </a:r>
            <a:endParaRPr lang="es-ES_tradnl" sz="1400" dirty="0">
              <a:solidFill>
                <a:schemeClr val="tx1">
                  <a:lumMod val="50000"/>
                  <a:lumOff val="50000"/>
                </a:schemeClr>
              </a:solidFill>
              <a:latin typeface="Gotham-Book"/>
              <a:cs typeface="Gotham-Book"/>
            </a:endParaRPr>
          </a:p>
        </p:txBody>
      </p:sp>
      <p:sp>
        <p:nvSpPr>
          <p:cNvPr id="20" name="Title 1"/>
          <p:cNvSpPr txBox="1">
            <a:spLocks/>
          </p:cNvSpPr>
          <p:nvPr/>
        </p:nvSpPr>
        <p:spPr>
          <a:xfrm>
            <a:off x="4191015" y="3187708"/>
            <a:ext cx="829738" cy="3598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400" dirty="0" smtClean="0">
                <a:solidFill>
                  <a:schemeClr val="tx1">
                    <a:lumMod val="50000"/>
                    <a:lumOff val="50000"/>
                  </a:schemeClr>
                </a:solidFill>
                <a:latin typeface="Gotham-Book"/>
                <a:cs typeface="Gotham-Book"/>
              </a:rPr>
              <a:t>40.9%</a:t>
            </a:r>
            <a:endParaRPr lang="es-ES_tradnl" sz="1400" dirty="0">
              <a:solidFill>
                <a:schemeClr val="tx1">
                  <a:lumMod val="50000"/>
                  <a:lumOff val="50000"/>
                </a:schemeClr>
              </a:solidFill>
              <a:latin typeface="Gotham-Book"/>
              <a:cs typeface="Gotham-Book"/>
            </a:endParaRPr>
          </a:p>
        </p:txBody>
      </p:sp>
      <p:sp>
        <p:nvSpPr>
          <p:cNvPr id="21" name="Title 1"/>
          <p:cNvSpPr txBox="1">
            <a:spLocks/>
          </p:cNvSpPr>
          <p:nvPr/>
        </p:nvSpPr>
        <p:spPr>
          <a:xfrm>
            <a:off x="4191015" y="3848111"/>
            <a:ext cx="829738" cy="3598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400" dirty="0" smtClean="0">
                <a:solidFill>
                  <a:schemeClr val="tx1">
                    <a:lumMod val="50000"/>
                    <a:lumOff val="50000"/>
                  </a:schemeClr>
                </a:solidFill>
                <a:latin typeface="Gotham-Book"/>
                <a:cs typeface="Gotham-Book"/>
              </a:rPr>
              <a:t>10.8%</a:t>
            </a:r>
            <a:endParaRPr lang="es-ES_tradnl" sz="1400" dirty="0">
              <a:solidFill>
                <a:schemeClr val="tx1">
                  <a:lumMod val="50000"/>
                  <a:lumOff val="50000"/>
                </a:schemeClr>
              </a:solidFill>
              <a:latin typeface="Gotham-Book"/>
              <a:cs typeface="Gotham-Book"/>
            </a:endParaRPr>
          </a:p>
        </p:txBody>
      </p:sp>
      <p:sp>
        <p:nvSpPr>
          <p:cNvPr id="22" name="Title 1"/>
          <p:cNvSpPr txBox="1">
            <a:spLocks/>
          </p:cNvSpPr>
          <p:nvPr/>
        </p:nvSpPr>
        <p:spPr>
          <a:xfrm>
            <a:off x="4191015" y="4627044"/>
            <a:ext cx="829738" cy="3598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400" dirty="0" smtClean="0">
                <a:solidFill>
                  <a:schemeClr val="tx1">
                    <a:lumMod val="50000"/>
                    <a:lumOff val="50000"/>
                  </a:schemeClr>
                </a:solidFill>
                <a:latin typeface="Gotham-Book"/>
                <a:cs typeface="Gotham-Book"/>
              </a:rPr>
              <a:t>37.4%</a:t>
            </a:r>
            <a:endParaRPr lang="es-ES_tradnl" sz="1400" dirty="0">
              <a:solidFill>
                <a:schemeClr val="tx1">
                  <a:lumMod val="50000"/>
                  <a:lumOff val="50000"/>
                </a:schemeClr>
              </a:solidFill>
              <a:latin typeface="Gotham-Book"/>
              <a:cs typeface="Gotham-Book"/>
            </a:endParaRPr>
          </a:p>
        </p:txBody>
      </p:sp>
      <p:sp>
        <p:nvSpPr>
          <p:cNvPr id="23" name="Title 1"/>
          <p:cNvSpPr txBox="1">
            <a:spLocks/>
          </p:cNvSpPr>
          <p:nvPr/>
        </p:nvSpPr>
        <p:spPr>
          <a:xfrm>
            <a:off x="6477015" y="3187708"/>
            <a:ext cx="829738" cy="3598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400" dirty="0" smtClean="0">
                <a:solidFill>
                  <a:schemeClr val="tx1">
                    <a:lumMod val="50000"/>
                    <a:lumOff val="50000"/>
                  </a:schemeClr>
                </a:solidFill>
                <a:latin typeface="Gotham-Book"/>
                <a:cs typeface="Gotham-Book"/>
              </a:rPr>
              <a:t>45.6%</a:t>
            </a:r>
            <a:endParaRPr lang="es-ES_tradnl" sz="1400" dirty="0">
              <a:solidFill>
                <a:schemeClr val="tx1">
                  <a:lumMod val="50000"/>
                  <a:lumOff val="50000"/>
                </a:schemeClr>
              </a:solidFill>
              <a:latin typeface="Gotham-Book"/>
              <a:cs typeface="Gotham-Book"/>
            </a:endParaRPr>
          </a:p>
        </p:txBody>
      </p:sp>
      <p:sp>
        <p:nvSpPr>
          <p:cNvPr id="24" name="Title 1"/>
          <p:cNvSpPr txBox="1">
            <a:spLocks/>
          </p:cNvSpPr>
          <p:nvPr/>
        </p:nvSpPr>
        <p:spPr>
          <a:xfrm>
            <a:off x="6477015" y="3848111"/>
            <a:ext cx="829738" cy="3598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400" dirty="0" smtClean="0">
                <a:solidFill>
                  <a:schemeClr val="tx1">
                    <a:lumMod val="50000"/>
                    <a:lumOff val="50000"/>
                  </a:schemeClr>
                </a:solidFill>
                <a:latin typeface="Gotham-Book"/>
                <a:cs typeface="Gotham-Book"/>
              </a:rPr>
              <a:t>14.0%</a:t>
            </a:r>
            <a:endParaRPr lang="es-ES_tradnl" sz="1400" dirty="0">
              <a:solidFill>
                <a:schemeClr val="tx1">
                  <a:lumMod val="50000"/>
                  <a:lumOff val="50000"/>
                </a:schemeClr>
              </a:solidFill>
              <a:latin typeface="Gotham-Book"/>
              <a:cs typeface="Gotham-Book"/>
            </a:endParaRPr>
          </a:p>
        </p:txBody>
      </p:sp>
      <p:sp>
        <p:nvSpPr>
          <p:cNvPr id="25" name="Title 1"/>
          <p:cNvSpPr txBox="1">
            <a:spLocks/>
          </p:cNvSpPr>
          <p:nvPr/>
        </p:nvSpPr>
        <p:spPr>
          <a:xfrm>
            <a:off x="6477015" y="4627044"/>
            <a:ext cx="829738" cy="3598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400" dirty="0" smtClean="0">
                <a:solidFill>
                  <a:schemeClr val="tx1">
                    <a:lumMod val="50000"/>
                    <a:lumOff val="50000"/>
                  </a:schemeClr>
                </a:solidFill>
                <a:latin typeface="Gotham-Book"/>
                <a:cs typeface="Gotham-Book"/>
              </a:rPr>
              <a:t>34.3%</a:t>
            </a:r>
            <a:endParaRPr lang="es-ES_tradnl" sz="1400" dirty="0">
              <a:solidFill>
                <a:schemeClr val="tx1">
                  <a:lumMod val="50000"/>
                  <a:lumOff val="50000"/>
                </a:schemeClr>
              </a:solidFill>
              <a:latin typeface="Gotham-Book"/>
              <a:cs typeface="Gotham-Book"/>
            </a:endParaRPr>
          </a:p>
        </p:txBody>
      </p:sp>
      <p:sp>
        <p:nvSpPr>
          <p:cNvPr id="26" name="Title 1"/>
          <p:cNvSpPr txBox="1">
            <a:spLocks/>
          </p:cNvSpPr>
          <p:nvPr/>
        </p:nvSpPr>
        <p:spPr>
          <a:xfrm>
            <a:off x="4123279" y="2451107"/>
            <a:ext cx="829738" cy="3598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400" b="1" dirty="0" smtClean="0">
                <a:solidFill>
                  <a:schemeClr val="tx1">
                    <a:lumMod val="50000"/>
                    <a:lumOff val="50000"/>
                  </a:schemeClr>
                </a:solidFill>
                <a:latin typeface="Gotham-Bold"/>
                <a:cs typeface="Gotham-Bold"/>
              </a:rPr>
              <a:t>Detroit</a:t>
            </a:r>
            <a:endParaRPr lang="es-ES_tradnl" sz="1400" b="1" dirty="0">
              <a:solidFill>
                <a:schemeClr val="tx1">
                  <a:lumMod val="50000"/>
                  <a:lumOff val="50000"/>
                </a:schemeClr>
              </a:solidFill>
              <a:latin typeface="Gotham-Bold"/>
              <a:cs typeface="Gotham-Bold"/>
            </a:endParaRPr>
          </a:p>
        </p:txBody>
      </p:sp>
      <p:sp>
        <p:nvSpPr>
          <p:cNvPr id="27" name="Title 1"/>
          <p:cNvSpPr txBox="1">
            <a:spLocks/>
          </p:cNvSpPr>
          <p:nvPr/>
        </p:nvSpPr>
        <p:spPr>
          <a:xfrm>
            <a:off x="6214539" y="2451107"/>
            <a:ext cx="1278455" cy="3598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400" b="1" dirty="0" smtClean="0">
                <a:solidFill>
                  <a:schemeClr val="tx1">
                    <a:lumMod val="50000"/>
                    <a:lumOff val="50000"/>
                  </a:schemeClr>
                </a:solidFill>
                <a:latin typeface="Gotham-Bold"/>
                <a:cs typeface="Gotham-Bold"/>
              </a:rPr>
              <a:t>Puerto Rico</a:t>
            </a:r>
            <a:endParaRPr lang="es-ES_tradnl" sz="1400" b="1" dirty="0">
              <a:solidFill>
                <a:schemeClr val="tx1">
                  <a:lumMod val="50000"/>
                  <a:lumOff val="50000"/>
                </a:schemeClr>
              </a:solidFill>
              <a:latin typeface="Gotham-Bold"/>
              <a:cs typeface="Gotham-Bold"/>
            </a:endParaRPr>
          </a:p>
        </p:txBody>
      </p:sp>
    </p:spTree>
    <p:extLst>
      <p:ext uri="{BB962C8B-B14F-4D97-AF65-F5344CB8AC3E}">
        <p14:creationId xmlns:p14="http://schemas.microsoft.com/office/powerpoint/2010/main" val="29849191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7922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736612" y="1605242"/>
            <a:ext cx="2724806" cy="128693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600" dirty="0" smtClean="0">
                <a:solidFill>
                  <a:schemeClr val="tx1">
                    <a:lumMod val="50000"/>
                    <a:lumOff val="50000"/>
                  </a:schemeClr>
                </a:solidFill>
                <a:latin typeface="Gotham-Light"/>
                <a:cs typeface="Gotham-Light"/>
              </a:rPr>
              <a:t>Definición:</a:t>
            </a:r>
          </a:p>
          <a:p>
            <a:pPr algn="r"/>
            <a:r>
              <a:rPr lang="es-ES_tradnl" sz="2600" dirty="0" smtClean="0">
                <a:solidFill>
                  <a:schemeClr val="tx2">
                    <a:lumMod val="60000"/>
                    <a:lumOff val="40000"/>
                  </a:schemeClr>
                </a:solidFill>
                <a:latin typeface="Gotham-Light"/>
                <a:cs typeface="Gotham-Light"/>
              </a:rPr>
              <a:t>Concertación</a:t>
            </a:r>
          </a:p>
          <a:p>
            <a:pPr algn="r"/>
            <a:r>
              <a:rPr lang="es-ES_tradnl" sz="2600" dirty="0" smtClean="0">
                <a:solidFill>
                  <a:schemeClr val="tx2">
                    <a:lumMod val="60000"/>
                    <a:lumOff val="40000"/>
                  </a:schemeClr>
                </a:solidFill>
                <a:latin typeface="Gotham-Light"/>
                <a:cs typeface="Gotham-Light"/>
              </a:rPr>
              <a:t>Social</a:t>
            </a:r>
            <a:endParaRPr lang="es-ES_tradnl" sz="2600" dirty="0">
              <a:solidFill>
                <a:schemeClr val="tx2">
                  <a:lumMod val="60000"/>
                  <a:lumOff val="40000"/>
                </a:schemeClr>
              </a:solidFill>
              <a:latin typeface="Gotham-Light"/>
              <a:cs typeface="Gotham-Light"/>
            </a:endParaRPr>
          </a:p>
        </p:txBody>
      </p:sp>
      <p:sp>
        <p:nvSpPr>
          <p:cNvPr id="20" name="Title 1"/>
          <p:cNvSpPr txBox="1">
            <a:spLocks/>
          </p:cNvSpPr>
          <p:nvPr/>
        </p:nvSpPr>
        <p:spPr>
          <a:xfrm>
            <a:off x="4715932" y="999895"/>
            <a:ext cx="3909482" cy="13199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600" dirty="0">
                <a:solidFill>
                  <a:schemeClr val="tx1">
                    <a:lumMod val="50000"/>
                    <a:lumOff val="50000"/>
                  </a:schemeClr>
                </a:solidFill>
                <a:latin typeface="Gotham-Light"/>
                <a:cs typeface="Gotham-Light"/>
              </a:rPr>
              <a:t>La concertación social es un proceso de negociación formal entre el gobierno y representantes de varios grupos sociales, usualmente uniones laborales y organizaciones empresariales.  </a:t>
            </a:r>
          </a:p>
        </p:txBody>
      </p:sp>
      <p:sp>
        <p:nvSpPr>
          <p:cNvPr id="21" name="Title 1"/>
          <p:cNvSpPr txBox="1">
            <a:spLocks/>
          </p:cNvSpPr>
          <p:nvPr/>
        </p:nvSpPr>
        <p:spPr>
          <a:xfrm>
            <a:off x="4715932" y="2386309"/>
            <a:ext cx="3803652" cy="12543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600" dirty="0">
                <a:solidFill>
                  <a:schemeClr val="tx1">
                    <a:lumMod val="50000"/>
                    <a:lumOff val="50000"/>
                  </a:schemeClr>
                </a:solidFill>
                <a:latin typeface="Gotham-Light"/>
                <a:cs typeface="Gotham-Light"/>
              </a:rPr>
              <a:t>Un modelo de gobernanza que se ha implementado en Europa, África, América Latina, y el Caribe para atender </a:t>
            </a:r>
            <a:r>
              <a:rPr lang="es-ES_tradnl" sz="1600" dirty="0" smtClean="0">
                <a:solidFill>
                  <a:schemeClr val="tx1">
                    <a:lumMod val="50000"/>
                    <a:lumOff val="50000"/>
                  </a:schemeClr>
                </a:solidFill>
                <a:latin typeface="Gotham-Light"/>
                <a:cs typeface="Gotham-Light"/>
              </a:rPr>
              <a:t>situaciones de crisis </a:t>
            </a:r>
            <a:r>
              <a:rPr lang="es-ES_tradnl" sz="1600" dirty="0">
                <a:solidFill>
                  <a:schemeClr val="tx1">
                    <a:lumMod val="50000"/>
                    <a:lumOff val="50000"/>
                  </a:schemeClr>
                </a:solidFill>
                <a:latin typeface="Gotham-Light"/>
                <a:cs typeface="Gotham-Light"/>
              </a:rPr>
              <a:t>y establecer estrategias a largo plazo.</a:t>
            </a:r>
          </a:p>
        </p:txBody>
      </p:sp>
      <p:sp>
        <p:nvSpPr>
          <p:cNvPr id="6" name="Title 1"/>
          <p:cNvSpPr txBox="1">
            <a:spLocks/>
          </p:cNvSpPr>
          <p:nvPr/>
        </p:nvSpPr>
        <p:spPr>
          <a:xfrm>
            <a:off x="4368797" y="4153710"/>
            <a:ext cx="1141550" cy="2997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1400" dirty="0" smtClean="0">
                <a:solidFill>
                  <a:schemeClr val="tx2">
                    <a:lumMod val="60000"/>
                    <a:lumOff val="40000"/>
                  </a:schemeClr>
                </a:solidFill>
                <a:latin typeface="Gotham-Book"/>
                <a:cs typeface="Gotham-Book"/>
              </a:rPr>
              <a:t>Gobierno</a:t>
            </a:r>
            <a:endParaRPr lang="es-ES_tradnl" sz="1400" dirty="0">
              <a:solidFill>
                <a:schemeClr val="tx2">
                  <a:lumMod val="60000"/>
                  <a:lumOff val="40000"/>
                </a:schemeClr>
              </a:solidFill>
              <a:latin typeface="Gotham-Book"/>
              <a:cs typeface="Gotham-Book"/>
            </a:endParaRPr>
          </a:p>
        </p:txBody>
      </p:sp>
      <p:sp>
        <p:nvSpPr>
          <p:cNvPr id="7" name="Title 1"/>
          <p:cNvSpPr txBox="1">
            <a:spLocks/>
          </p:cNvSpPr>
          <p:nvPr/>
        </p:nvSpPr>
        <p:spPr>
          <a:xfrm>
            <a:off x="3488260" y="5034243"/>
            <a:ext cx="1141550" cy="2997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1400" dirty="0" smtClean="0">
                <a:solidFill>
                  <a:schemeClr val="tx2">
                    <a:lumMod val="60000"/>
                    <a:lumOff val="40000"/>
                  </a:schemeClr>
                </a:solidFill>
                <a:latin typeface="Gotham-Book"/>
                <a:cs typeface="Gotham-Book"/>
              </a:rPr>
              <a:t>Uniones</a:t>
            </a:r>
            <a:endParaRPr lang="es-ES_tradnl" sz="1400" dirty="0">
              <a:solidFill>
                <a:schemeClr val="tx2">
                  <a:lumMod val="60000"/>
                  <a:lumOff val="40000"/>
                </a:schemeClr>
              </a:solidFill>
              <a:latin typeface="Gotham-Book"/>
              <a:cs typeface="Gotham-Book"/>
            </a:endParaRPr>
          </a:p>
        </p:txBody>
      </p:sp>
      <p:sp>
        <p:nvSpPr>
          <p:cNvPr id="8" name="Title 1"/>
          <p:cNvSpPr txBox="1">
            <a:spLocks/>
          </p:cNvSpPr>
          <p:nvPr/>
        </p:nvSpPr>
        <p:spPr>
          <a:xfrm>
            <a:off x="5037650" y="5034243"/>
            <a:ext cx="1498606" cy="2997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1400" dirty="0" smtClean="0">
                <a:solidFill>
                  <a:schemeClr val="tx2">
                    <a:lumMod val="60000"/>
                    <a:lumOff val="40000"/>
                  </a:schemeClr>
                </a:solidFill>
                <a:latin typeface="Gotham-Book"/>
                <a:cs typeface="Gotham-Book"/>
              </a:rPr>
              <a:t>Empresarios</a:t>
            </a:r>
            <a:endParaRPr lang="es-ES_tradnl" sz="1400" dirty="0">
              <a:solidFill>
                <a:schemeClr val="tx2">
                  <a:lumMod val="60000"/>
                  <a:lumOff val="40000"/>
                </a:schemeClr>
              </a:solidFill>
              <a:latin typeface="Gotham-Book"/>
              <a:cs typeface="Gotham-Book"/>
            </a:endParaRPr>
          </a:p>
        </p:txBody>
      </p:sp>
    </p:spTree>
    <p:extLst>
      <p:ext uri="{BB962C8B-B14F-4D97-AF65-F5344CB8AC3E}">
        <p14:creationId xmlns:p14="http://schemas.microsoft.com/office/powerpoint/2010/main" val="36644943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45073" y="990617"/>
            <a:ext cx="2724806" cy="128693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400" dirty="0" smtClean="0">
                <a:solidFill>
                  <a:schemeClr val="tx1">
                    <a:lumMod val="50000"/>
                    <a:lumOff val="50000"/>
                  </a:schemeClr>
                </a:solidFill>
                <a:latin typeface="Gotham-Light"/>
                <a:cs typeface="Gotham-Light"/>
              </a:rPr>
              <a:t>Definición:</a:t>
            </a:r>
          </a:p>
          <a:p>
            <a:pPr algn="r"/>
            <a:r>
              <a:rPr lang="es-ES_tradnl" sz="2400" dirty="0" smtClean="0">
                <a:solidFill>
                  <a:schemeClr val="tx1">
                    <a:lumMod val="50000"/>
                    <a:lumOff val="50000"/>
                  </a:schemeClr>
                </a:solidFill>
                <a:latin typeface="Gotham-Light"/>
                <a:cs typeface="Gotham-Light"/>
              </a:rPr>
              <a:t>Concertación</a:t>
            </a:r>
          </a:p>
          <a:p>
            <a:pPr algn="r"/>
            <a:r>
              <a:rPr lang="es-ES_tradnl" sz="2400" dirty="0" smtClean="0">
                <a:solidFill>
                  <a:schemeClr val="tx1">
                    <a:lumMod val="50000"/>
                    <a:lumOff val="50000"/>
                  </a:schemeClr>
                </a:solidFill>
                <a:latin typeface="Gotham-Light"/>
                <a:cs typeface="Gotham-Light"/>
              </a:rPr>
              <a:t>Social</a:t>
            </a:r>
            <a:endParaRPr lang="es-ES_tradnl" sz="2400" dirty="0">
              <a:solidFill>
                <a:schemeClr val="tx1">
                  <a:lumMod val="50000"/>
                  <a:lumOff val="50000"/>
                </a:schemeClr>
              </a:solidFill>
              <a:latin typeface="Gotham-Light"/>
              <a:cs typeface="Gotham-Light"/>
            </a:endParaRPr>
          </a:p>
        </p:txBody>
      </p:sp>
      <p:sp>
        <p:nvSpPr>
          <p:cNvPr id="6" name="Title 1"/>
          <p:cNvSpPr txBox="1">
            <a:spLocks/>
          </p:cNvSpPr>
          <p:nvPr/>
        </p:nvSpPr>
        <p:spPr>
          <a:xfrm>
            <a:off x="3996271" y="1014679"/>
            <a:ext cx="3909482" cy="11083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600" dirty="0" smtClean="0">
                <a:solidFill>
                  <a:schemeClr val="tx2">
                    <a:lumMod val="60000"/>
                    <a:lumOff val="40000"/>
                  </a:schemeClr>
                </a:solidFill>
                <a:latin typeface="Gotham-Medium"/>
                <a:cs typeface="Gotham-Medium"/>
              </a:rPr>
              <a:t>Consenso</a:t>
            </a:r>
            <a:r>
              <a:rPr lang="es-ES_tradnl" sz="1600" dirty="0" smtClean="0">
                <a:solidFill>
                  <a:schemeClr val="tx1">
                    <a:lumMod val="50000"/>
                    <a:lumOff val="50000"/>
                  </a:schemeClr>
                </a:solidFill>
                <a:latin typeface="Gotham-Light"/>
                <a:cs typeface="Gotham-Light"/>
              </a:rPr>
              <a:t> – Adoptar una decisión por común acuerdo entre una o más partes.</a:t>
            </a:r>
          </a:p>
          <a:p>
            <a:pPr algn="l"/>
            <a:r>
              <a:rPr lang="es-ES_tradnl" sz="1600" dirty="0" smtClean="0">
                <a:solidFill>
                  <a:schemeClr val="tx1">
                    <a:lumMod val="50000"/>
                    <a:lumOff val="50000"/>
                  </a:schemeClr>
                </a:solidFill>
                <a:latin typeface="Gotham-Light"/>
                <a:cs typeface="Gotham-Light"/>
              </a:rPr>
              <a:t>Usualmente basado en el denominador común menor.</a:t>
            </a:r>
            <a:endParaRPr lang="es-ES_tradnl" sz="1600" dirty="0">
              <a:solidFill>
                <a:schemeClr val="tx1">
                  <a:lumMod val="50000"/>
                  <a:lumOff val="50000"/>
                </a:schemeClr>
              </a:solidFill>
              <a:latin typeface="Gotham-Light"/>
              <a:cs typeface="Gotham-Light"/>
            </a:endParaRPr>
          </a:p>
        </p:txBody>
      </p:sp>
      <p:sp>
        <p:nvSpPr>
          <p:cNvPr id="7" name="Title 1"/>
          <p:cNvSpPr txBox="1">
            <a:spLocks/>
          </p:cNvSpPr>
          <p:nvPr/>
        </p:nvSpPr>
        <p:spPr>
          <a:xfrm>
            <a:off x="2319861" y="2235231"/>
            <a:ext cx="1150018" cy="6201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600" b="1" u="sng" dirty="0" smtClean="0">
                <a:solidFill>
                  <a:schemeClr val="tx2">
                    <a:lumMod val="60000"/>
                    <a:lumOff val="40000"/>
                  </a:schemeClr>
                </a:solidFill>
                <a:latin typeface="Gotham-Medium"/>
                <a:cs typeface="Gotham-Medium"/>
              </a:rPr>
              <a:t>N0</a:t>
            </a:r>
            <a:r>
              <a:rPr lang="es-ES_tradnl" sz="2600" dirty="0" smtClean="0">
                <a:solidFill>
                  <a:schemeClr val="accent1">
                    <a:lumMod val="50000"/>
                  </a:schemeClr>
                </a:solidFill>
                <a:latin typeface="Gotham-Light"/>
                <a:cs typeface="Gotham-Light"/>
              </a:rPr>
              <a:t> </a:t>
            </a:r>
            <a:r>
              <a:rPr lang="es-ES_tradnl" sz="2600" dirty="0" smtClean="0">
                <a:solidFill>
                  <a:schemeClr val="bg1">
                    <a:lumMod val="50000"/>
                  </a:schemeClr>
                </a:solidFill>
                <a:latin typeface="Gotham-Light"/>
                <a:cs typeface="Gotham-Light"/>
              </a:rPr>
              <a:t>es</a:t>
            </a:r>
            <a:endParaRPr lang="es-ES_tradnl" sz="2600" dirty="0">
              <a:solidFill>
                <a:schemeClr val="bg1">
                  <a:lumMod val="50000"/>
                </a:schemeClr>
              </a:solidFill>
              <a:latin typeface="Gotham-Light"/>
              <a:cs typeface="Gotham-Light"/>
            </a:endParaRPr>
          </a:p>
        </p:txBody>
      </p:sp>
      <p:sp>
        <p:nvSpPr>
          <p:cNvPr id="9" name="Title 1"/>
          <p:cNvSpPr txBox="1">
            <a:spLocks/>
          </p:cNvSpPr>
          <p:nvPr/>
        </p:nvSpPr>
        <p:spPr>
          <a:xfrm>
            <a:off x="3996271" y="2269893"/>
            <a:ext cx="3909482" cy="8966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600" dirty="0" smtClean="0">
                <a:solidFill>
                  <a:schemeClr val="tx2">
                    <a:lumMod val="60000"/>
                    <a:lumOff val="40000"/>
                  </a:schemeClr>
                </a:solidFill>
                <a:latin typeface="Gotham-Medium"/>
                <a:cs typeface="Gotham-Medium"/>
              </a:rPr>
              <a:t>Convergencia</a:t>
            </a:r>
            <a:r>
              <a:rPr lang="es-ES_tradnl" sz="1600" dirty="0" smtClean="0">
                <a:solidFill>
                  <a:schemeClr val="tx1">
                    <a:lumMod val="50000"/>
                    <a:lumOff val="50000"/>
                  </a:schemeClr>
                </a:solidFill>
                <a:latin typeface="Gotham-Light"/>
                <a:cs typeface="Gotham-Light"/>
              </a:rPr>
              <a:t> – Punto(s) de concurrencia de las opiniones o ideas de dos o más personas o grupos.</a:t>
            </a:r>
            <a:endParaRPr lang="es-ES_tradnl" sz="1600" dirty="0">
              <a:solidFill>
                <a:schemeClr val="tx1">
                  <a:lumMod val="50000"/>
                  <a:lumOff val="50000"/>
                </a:schemeClr>
              </a:solidFill>
              <a:latin typeface="Gotham-Light"/>
              <a:cs typeface="Gotham-Light"/>
            </a:endParaRPr>
          </a:p>
        </p:txBody>
      </p:sp>
    </p:spTree>
    <p:extLst>
      <p:ext uri="{BB962C8B-B14F-4D97-AF65-F5344CB8AC3E}">
        <p14:creationId xmlns:p14="http://schemas.microsoft.com/office/powerpoint/2010/main" val="4718689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51936" y="990617"/>
            <a:ext cx="2724806" cy="128693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400" dirty="0" smtClean="0">
                <a:solidFill>
                  <a:schemeClr val="tx1">
                    <a:lumMod val="50000"/>
                    <a:lumOff val="50000"/>
                  </a:schemeClr>
                </a:solidFill>
                <a:latin typeface="Gotham-Light"/>
                <a:cs typeface="Gotham-Light"/>
              </a:rPr>
              <a:t>Objetivo </a:t>
            </a:r>
          </a:p>
          <a:p>
            <a:pPr algn="r"/>
            <a:r>
              <a:rPr lang="es-ES_tradnl" sz="2400" dirty="0" smtClean="0">
                <a:solidFill>
                  <a:schemeClr val="tx1">
                    <a:lumMod val="50000"/>
                    <a:lumOff val="50000"/>
                  </a:schemeClr>
                </a:solidFill>
                <a:latin typeface="Gotham-Light"/>
                <a:cs typeface="Gotham-Light"/>
              </a:rPr>
              <a:t>de la</a:t>
            </a:r>
          </a:p>
          <a:p>
            <a:pPr algn="r"/>
            <a:r>
              <a:rPr lang="es-ES_tradnl" sz="2400" dirty="0" smtClean="0">
                <a:solidFill>
                  <a:schemeClr val="tx2">
                    <a:lumMod val="60000"/>
                    <a:lumOff val="40000"/>
                  </a:schemeClr>
                </a:solidFill>
                <a:latin typeface="Gotham-Light"/>
                <a:cs typeface="Gotham-Light"/>
              </a:rPr>
              <a:t>Concertación</a:t>
            </a:r>
            <a:endParaRPr lang="es-ES_tradnl" sz="2400" dirty="0">
              <a:solidFill>
                <a:schemeClr val="tx2">
                  <a:lumMod val="60000"/>
                  <a:lumOff val="40000"/>
                </a:schemeClr>
              </a:solidFill>
              <a:latin typeface="Gotham-Light"/>
              <a:cs typeface="Gotham-Light"/>
            </a:endParaRPr>
          </a:p>
        </p:txBody>
      </p:sp>
      <p:sp>
        <p:nvSpPr>
          <p:cNvPr id="5" name="Title 1"/>
          <p:cNvSpPr txBox="1">
            <a:spLocks/>
          </p:cNvSpPr>
          <p:nvPr/>
        </p:nvSpPr>
        <p:spPr>
          <a:xfrm>
            <a:off x="4017436" y="1012586"/>
            <a:ext cx="4279897" cy="71670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600" dirty="0" smtClean="0">
                <a:solidFill>
                  <a:srgbClr val="558ED5"/>
                </a:solidFill>
                <a:latin typeface="Gotham-Light"/>
                <a:cs typeface="Gotham-Light"/>
              </a:rPr>
              <a:t>El objetivo de la concertación es lograr un acuerdo conocido como pacto social.</a:t>
            </a:r>
            <a:endParaRPr lang="es-ES_tradnl" sz="1600" dirty="0">
              <a:solidFill>
                <a:srgbClr val="558ED5"/>
              </a:solidFill>
              <a:latin typeface="Gotham-Light"/>
              <a:cs typeface="Gotham-Light"/>
            </a:endParaRPr>
          </a:p>
        </p:txBody>
      </p:sp>
      <p:sp>
        <p:nvSpPr>
          <p:cNvPr id="7" name="Title 1"/>
          <p:cNvSpPr txBox="1">
            <a:spLocks/>
          </p:cNvSpPr>
          <p:nvPr/>
        </p:nvSpPr>
        <p:spPr>
          <a:xfrm>
            <a:off x="4017436" y="1662408"/>
            <a:ext cx="4396314" cy="22724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600" dirty="0" smtClean="0">
                <a:solidFill>
                  <a:schemeClr val="tx2">
                    <a:lumMod val="60000"/>
                    <a:lumOff val="40000"/>
                  </a:schemeClr>
                </a:solidFill>
                <a:latin typeface="Gotham-Medium"/>
                <a:cs typeface="Gotham-Medium"/>
              </a:rPr>
              <a:t>Pacto Social</a:t>
            </a:r>
            <a:r>
              <a:rPr lang="es-ES_tradnl" sz="1600" dirty="0" smtClean="0">
                <a:solidFill>
                  <a:schemeClr val="tx2">
                    <a:lumMod val="60000"/>
                    <a:lumOff val="40000"/>
                  </a:schemeClr>
                </a:solidFill>
                <a:latin typeface="Gotham-Light"/>
                <a:cs typeface="Gotham-Light"/>
              </a:rPr>
              <a:t> </a:t>
            </a:r>
            <a:r>
              <a:rPr lang="es-ES_tradnl" sz="1600" dirty="0" smtClean="0">
                <a:solidFill>
                  <a:schemeClr val="tx1">
                    <a:lumMod val="50000"/>
                    <a:lumOff val="50000"/>
                  </a:schemeClr>
                </a:solidFill>
                <a:latin typeface="Gotham-Light"/>
                <a:cs typeface="Gotham-Light"/>
              </a:rPr>
              <a:t>– </a:t>
            </a:r>
            <a:r>
              <a:rPr lang="es-ES_tradnl" sz="1600" dirty="0">
                <a:solidFill>
                  <a:schemeClr val="tx1">
                    <a:lumMod val="50000"/>
                    <a:lumOff val="50000"/>
                  </a:schemeClr>
                </a:solidFill>
                <a:latin typeface="Gotham-Light"/>
                <a:cs typeface="Gotham-Light"/>
              </a:rPr>
              <a:t>Un contrato formal de política pública, anunciado públicamente, sobre asuntos tales como leyes laborales, reforma de pensiones, niveles de inversión pública y privada, política industrial, impuestos, y otras políticas de bienestar social con miras a minimizar la desigualdad y la exclusión social.  Su alcance puede ser amplio o limitado.</a:t>
            </a:r>
          </a:p>
        </p:txBody>
      </p:sp>
      <p:sp>
        <p:nvSpPr>
          <p:cNvPr id="9" name="Title 1"/>
          <p:cNvSpPr txBox="1">
            <a:spLocks/>
          </p:cNvSpPr>
          <p:nvPr/>
        </p:nvSpPr>
        <p:spPr>
          <a:xfrm>
            <a:off x="4017436" y="4113069"/>
            <a:ext cx="4483097" cy="65534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600" dirty="0" smtClean="0">
                <a:solidFill>
                  <a:schemeClr val="tx1">
                    <a:lumMod val="50000"/>
                    <a:lumOff val="50000"/>
                  </a:schemeClr>
                </a:solidFill>
                <a:latin typeface="Gotham-Light"/>
                <a:cs typeface="Gotham-Light"/>
              </a:rPr>
              <a:t>Esta definición excluye acuerdos puramente ceremoniales o simbólicos y acuerdos informales negociados en privado.</a:t>
            </a:r>
            <a:endParaRPr lang="es-ES_tradnl" sz="1600" dirty="0">
              <a:solidFill>
                <a:schemeClr val="tx1">
                  <a:lumMod val="50000"/>
                  <a:lumOff val="50000"/>
                </a:schemeClr>
              </a:solidFill>
              <a:latin typeface="Gotham-Light"/>
              <a:cs typeface="Gotham-Light"/>
            </a:endParaRPr>
          </a:p>
        </p:txBody>
      </p:sp>
    </p:spTree>
    <p:extLst>
      <p:ext uri="{BB962C8B-B14F-4D97-AF65-F5344CB8AC3E}">
        <p14:creationId xmlns:p14="http://schemas.microsoft.com/office/powerpoint/2010/main" val="21086666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68870" y="1024485"/>
            <a:ext cx="2724806" cy="128693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400" dirty="0" smtClean="0">
                <a:solidFill>
                  <a:schemeClr val="tx1">
                    <a:lumMod val="50000"/>
                    <a:lumOff val="50000"/>
                  </a:schemeClr>
                </a:solidFill>
                <a:latin typeface="Gotham-Light"/>
                <a:cs typeface="Gotham-Light"/>
              </a:rPr>
              <a:t>Análisis del Proceso de</a:t>
            </a:r>
          </a:p>
          <a:p>
            <a:pPr algn="r"/>
            <a:r>
              <a:rPr lang="es-ES_tradnl" sz="2400" dirty="0" smtClean="0">
                <a:solidFill>
                  <a:schemeClr val="tx2">
                    <a:lumMod val="60000"/>
                    <a:lumOff val="40000"/>
                  </a:schemeClr>
                </a:solidFill>
                <a:latin typeface="Gotham-Light"/>
                <a:cs typeface="Gotham-Light"/>
              </a:rPr>
              <a:t>Concertación</a:t>
            </a:r>
            <a:endParaRPr lang="es-ES_tradnl" sz="2400" dirty="0">
              <a:solidFill>
                <a:schemeClr val="tx2">
                  <a:lumMod val="60000"/>
                  <a:lumOff val="40000"/>
                </a:schemeClr>
              </a:solidFill>
              <a:latin typeface="Gotham-Light"/>
              <a:cs typeface="Gotham-Light"/>
            </a:endParaRPr>
          </a:p>
        </p:txBody>
      </p:sp>
      <p:sp>
        <p:nvSpPr>
          <p:cNvPr id="5" name="Title 1"/>
          <p:cNvSpPr txBox="1">
            <a:spLocks/>
          </p:cNvSpPr>
          <p:nvPr/>
        </p:nvSpPr>
        <p:spPr>
          <a:xfrm>
            <a:off x="4144441" y="678584"/>
            <a:ext cx="4633799" cy="14956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600" dirty="0" smtClean="0">
                <a:solidFill>
                  <a:schemeClr val="tx1">
                    <a:lumMod val="50000"/>
                    <a:lumOff val="50000"/>
                  </a:schemeClr>
                </a:solidFill>
                <a:latin typeface="Gotham-Light"/>
                <a:cs typeface="Gotham-Light"/>
              </a:rPr>
              <a:t>El análisis que presentamos aquí se basa en la investigación llevada a cabo por Sabina Avdagic, Martin Rhodes, y Jelle Visser – </a:t>
            </a:r>
            <a:r>
              <a:rPr lang="es-ES_tradnl" sz="1600" i="1" dirty="0" smtClean="0">
                <a:solidFill>
                  <a:schemeClr val="tx1">
                    <a:lumMod val="50000"/>
                    <a:lumOff val="50000"/>
                  </a:schemeClr>
                </a:solidFill>
                <a:latin typeface="Gotham-Light"/>
                <a:cs typeface="Gotham-Light"/>
              </a:rPr>
              <a:t>Social Pacts in Europe: Emergence, Evolution, and Institutionalization, (Oxford University Press, 2011)</a:t>
            </a:r>
            <a:endParaRPr lang="es-ES_tradnl" sz="1600" i="1" dirty="0">
              <a:solidFill>
                <a:schemeClr val="tx1">
                  <a:lumMod val="50000"/>
                  <a:lumOff val="50000"/>
                </a:schemeClr>
              </a:solidFill>
              <a:latin typeface="Gotham-Light"/>
              <a:cs typeface="Gotham-Light"/>
            </a:endParaRPr>
          </a:p>
        </p:txBody>
      </p:sp>
      <p:sp>
        <p:nvSpPr>
          <p:cNvPr id="9" name="Title 1"/>
          <p:cNvSpPr txBox="1">
            <a:spLocks/>
          </p:cNvSpPr>
          <p:nvPr/>
        </p:nvSpPr>
        <p:spPr>
          <a:xfrm>
            <a:off x="4144441" y="2430331"/>
            <a:ext cx="4279897" cy="78316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600" dirty="0" smtClean="0">
                <a:solidFill>
                  <a:schemeClr val="tx1">
                    <a:lumMod val="50000"/>
                    <a:lumOff val="50000"/>
                  </a:schemeClr>
                </a:solidFill>
                <a:latin typeface="Gotham-Light"/>
                <a:cs typeface="Gotham-Light"/>
              </a:rPr>
              <a:t>Analizan la experiencia de 14 países miembros de la Unión Europea en los 90s. Siete de éstos firmaron pactos:</a:t>
            </a:r>
          </a:p>
          <a:p>
            <a:pPr algn="l"/>
            <a:endParaRPr lang="es-ES_tradnl" sz="1600" dirty="0">
              <a:solidFill>
                <a:schemeClr val="tx1">
                  <a:lumMod val="50000"/>
                  <a:lumOff val="50000"/>
                </a:schemeClr>
              </a:solidFill>
              <a:latin typeface="Gotham-Light"/>
              <a:cs typeface="Gotham-Light"/>
            </a:endParaRPr>
          </a:p>
        </p:txBody>
      </p:sp>
      <p:sp>
        <p:nvSpPr>
          <p:cNvPr id="6" name="Title 1"/>
          <p:cNvSpPr txBox="1">
            <a:spLocks/>
          </p:cNvSpPr>
          <p:nvPr/>
        </p:nvSpPr>
        <p:spPr>
          <a:xfrm>
            <a:off x="4485206" y="3220707"/>
            <a:ext cx="4025910" cy="6392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buFont typeface="Arial"/>
              <a:buChar char="•"/>
            </a:pPr>
            <a:r>
              <a:rPr lang="es-ES_tradnl" sz="1400" b="1" dirty="0" smtClean="0">
                <a:solidFill>
                  <a:srgbClr val="558ED5"/>
                </a:solidFill>
                <a:latin typeface="Gotham-Light"/>
                <a:cs typeface="Gotham-Light"/>
              </a:rPr>
              <a:t>Italia, Irlanda, Portugal, Finlandia</a:t>
            </a:r>
            <a:r>
              <a:rPr lang="es-ES_tradnl" sz="1400" dirty="0" smtClean="0">
                <a:solidFill>
                  <a:srgbClr val="558ED5"/>
                </a:solidFill>
                <a:latin typeface="Gotham-Light"/>
                <a:cs typeface="Gotham-Light"/>
              </a:rPr>
              <a:t> </a:t>
            </a:r>
            <a:r>
              <a:rPr lang="es-ES_tradnl" sz="1400" dirty="0" smtClean="0">
                <a:solidFill>
                  <a:schemeClr val="tx1">
                    <a:lumMod val="50000"/>
                    <a:lumOff val="50000"/>
                  </a:schemeClr>
                </a:solidFill>
                <a:latin typeface="Gotham-Light"/>
                <a:cs typeface="Gotham-Light"/>
              </a:rPr>
              <a:t>– Pactos amplios (salarios, impuestos, reforma laboral, red de apoyo social, etc.)</a:t>
            </a:r>
            <a:endParaRPr lang="es-ES_tradnl" sz="1400" dirty="0">
              <a:solidFill>
                <a:schemeClr val="tx1">
                  <a:lumMod val="50000"/>
                  <a:lumOff val="50000"/>
                </a:schemeClr>
              </a:solidFill>
              <a:latin typeface="Gotham-Light"/>
              <a:cs typeface="Gotham-Light"/>
            </a:endParaRPr>
          </a:p>
        </p:txBody>
      </p:sp>
      <p:sp>
        <p:nvSpPr>
          <p:cNvPr id="8" name="Title 1"/>
          <p:cNvSpPr txBox="1">
            <a:spLocks/>
          </p:cNvSpPr>
          <p:nvPr/>
        </p:nvSpPr>
        <p:spPr>
          <a:xfrm>
            <a:off x="4485206" y="3924281"/>
            <a:ext cx="4025910" cy="4360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buFont typeface="Arial"/>
              <a:buChar char="•"/>
            </a:pPr>
            <a:r>
              <a:rPr lang="es-ES_tradnl" sz="1400" b="1" dirty="0" smtClean="0">
                <a:solidFill>
                  <a:srgbClr val="558ED5"/>
                </a:solidFill>
                <a:latin typeface="Gotham-Light"/>
                <a:cs typeface="Gotham-Light"/>
              </a:rPr>
              <a:t>España</a:t>
            </a:r>
            <a:r>
              <a:rPr lang="es-ES_tradnl" sz="1400" dirty="0" smtClean="0">
                <a:solidFill>
                  <a:schemeClr val="tx1">
                    <a:lumMod val="50000"/>
                    <a:lumOff val="50000"/>
                  </a:schemeClr>
                </a:solidFill>
                <a:latin typeface="Gotham-Light"/>
                <a:cs typeface="Gotham-Light"/>
              </a:rPr>
              <a:t> – Pactos limitados (mercado laboral y reformas sociales)</a:t>
            </a:r>
            <a:endParaRPr lang="es-ES_tradnl" sz="1400" dirty="0">
              <a:solidFill>
                <a:schemeClr val="tx1">
                  <a:lumMod val="50000"/>
                  <a:lumOff val="50000"/>
                </a:schemeClr>
              </a:solidFill>
              <a:latin typeface="Gotham-Light"/>
              <a:cs typeface="Gotham-Light"/>
            </a:endParaRPr>
          </a:p>
        </p:txBody>
      </p:sp>
      <p:sp>
        <p:nvSpPr>
          <p:cNvPr id="10" name="Title 1"/>
          <p:cNvSpPr txBox="1">
            <a:spLocks/>
          </p:cNvSpPr>
          <p:nvPr/>
        </p:nvSpPr>
        <p:spPr>
          <a:xfrm>
            <a:off x="4469532" y="4439048"/>
            <a:ext cx="4025910" cy="452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buFont typeface="Arial"/>
              <a:buChar char="•"/>
            </a:pPr>
            <a:r>
              <a:rPr lang="es-ES_tradnl" sz="1400" b="1" dirty="0" smtClean="0">
                <a:solidFill>
                  <a:srgbClr val="558ED5"/>
                </a:solidFill>
                <a:latin typeface="Gotham-Light"/>
                <a:cs typeface="Gotham-Light"/>
              </a:rPr>
              <a:t>Holanda y Bélgica</a:t>
            </a:r>
            <a:r>
              <a:rPr lang="es-ES_tradnl" sz="1400" dirty="0" smtClean="0">
                <a:solidFill>
                  <a:srgbClr val="558ED5"/>
                </a:solidFill>
                <a:latin typeface="Gotham-Light"/>
                <a:cs typeface="Gotham-Light"/>
              </a:rPr>
              <a:t> </a:t>
            </a:r>
            <a:r>
              <a:rPr lang="es-ES_tradnl" sz="1400" dirty="0" smtClean="0">
                <a:solidFill>
                  <a:schemeClr val="tx1">
                    <a:lumMod val="50000"/>
                    <a:lumOff val="50000"/>
                  </a:schemeClr>
                </a:solidFill>
                <a:latin typeface="Gotham-Light"/>
                <a:cs typeface="Gotham-Light"/>
              </a:rPr>
              <a:t>– Pactos aún más limitados (relaciones obrero patronal)</a:t>
            </a:r>
            <a:endParaRPr lang="es-ES_tradnl" sz="1400" dirty="0">
              <a:solidFill>
                <a:schemeClr val="tx1">
                  <a:lumMod val="50000"/>
                  <a:lumOff val="50000"/>
                </a:schemeClr>
              </a:solidFill>
              <a:latin typeface="Gotham-Light"/>
              <a:cs typeface="Gotham-Light"/>
            </a:endParaRPr>
          </a:p>
        </p:txBody>
      </p:sp>
      <p:sp>
        <p:nvSpPr>
          <p:cNvPr id="12" name="Title 1"/>
          <p:cNvSpPr txBox="1">
            <a:spLocks/>
          </p:cNvSpPr>
          <p:nvPr/>
        </p:nvSpPr>
        <p:spPr>
          <a:xfrm>
            <a:off x="4144441" y="4929692"/>
            <a:ext cx="4279897" cy="78316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600" dirty="0" smtClean="0">
                <a:solidFill>
                  <a:schemeClr val="tx1">
                    <a:lumMod val="50000"/>
                    <a:lumOff val="50000"/>
                  </a:schemeClr>
                </a:solidFill>
                <a:latin typeface="Gotham-Light"/>
                <a:cs typeface="Gotham-Light"/>
              </a:rPr>
              <a:t>Utilizan metodología de “fuzzy-set qualitative comparative analysis” diseñada para analizar muestras pequeñas con muchas variables</a:t>
            </a:r>
            <a:endParaRPr lang="es-ES_tradnl" sz="1600" dirty="0">
              <a:solidFill>
                <a:schemeClr val="tx1">
                  <a:lumMod val="50000"/>
                  <a:lumOff val="50000"/>
                </a:schemeClr>
              </a:solidFill>
              <a:latin typeface="Gotham-Light"/>
              <a:cs typeface="Gotham-Light"/>
            </a:endParaRPr>
          </a:p>
        </p:txBody>
      </p:sp>
    </p:spTree>
    <p:extLst>
      <p:ext uri="{BB962C8B-B14F-4D97-AF65-F5344CB8AC3E}">
        <p14:creationId xmlns:p14="http://schemas.microsoft.com/office/powerpoint/2010/main" val="11723320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01134" y="999084"/>
            <a:ext cx="2724806" cy="106678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400" dirty="0" smtClean="0">
                <a:solidFill>
                  <a:schemeClr val="tx2">
                    <a:lumMod val="60000"/>
                    <a:lumOff val="40000"/>
                  </a:schemeClr>
                </a:solidFill>
                <a:latin typeface="Gotham-Light"/>
                <a:cs typeface="Gotham-Light"/>
              </a:rPr>
              <a:t>Concertación Social:</a:t>
            </a:r>
            <a:endParaRPr lang="es-ES_tradnl" sz="2400" dirty="0">
              <a:solidFill>
                <a:schemeClr val="tx2">
                  <a:lumMod val="60000"/>
                  <a:lumOff val="40000"/>
                </a:schemeClr>
              </a:solidFill>
              <a:latin typeface="Gotham-Light"/>
              <a:cs typeface="Gotham-Light"/>
            </a:endParaRPr>
          </a:p>
        </p:txBody>
      </p:sp>
      <p:sp>
        <p:nvSpPr>
          <p:cNvPr id="14" name="Title 1"/>
          <p:cNvSpPr txBox="1">
            <a:spLocks/>
          </p:cNvSpPr>
          <p:nvPr/>
        </p:nvSpPr>
        <p:spPr>
          <a:xfrm>
            <a:off x="1684856" y="1972732"/>
            <a:ext cx="1624154" cy="55880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1800" dirty="0" smtClean="0">
                <a:solidFill>
                  <a:schemeClr val="tx1">
                    <a:lumMod val="50000"/>
                    <a:lumOff val="50000"/>
                  </a:schemeClr>
                </a:solidFill>
                <a:latin typeface="Gotham-Light"/>
                <a:cs typeface="Gotham-Light"/>
              </a:rPr>
              <a:t>Modelo del </a:t>
            </a:r>
          </a:p>
          <a:p>
            <a:pPr algn="r"/>
            <a:r>
              <a:rPr lang="es-ES_tradnl" sz="1800" dirty="0" smtClean="0">
                <a:solidFill>
                  <a:schemeClr val="tx1">
                    <a:lumMod val="50000"/>
                    <a:lumOff val="50000"/>
                  </a:schemeClr>
                </a:solidFill>
                <a:latin typeface="Gotham-Light"/>
                <a:cs typeface="Gotham-Light"/>
              </a:rPr>
              <a:t>proceso</a:t>
            </a:r>
            <a:endParaRPr lang="es-ES_tradnl" sz="1800" dirty="0">
              <a:solidFill>
                <a:schemeClr val="tx1">
                  <a:lumMod val="50000"/>
                  <a:lumOff val="50000"/>
                </a:schemeClr>
              </a:solidFill>
              <a:latin typeface="Gotham-Light"/>
              <a:cs typeface="Gotham-Light"/>
            </a:endParaRPr>
          </a:p>
        </p:txBody>
      </p:sp>
      <p:sp>
        <p:nvSpPr>
          <p:cNvPr id="2" name="TextBox 1"/>
          <p:cNvSpPr txBox="1"/>
          <p:nvPr/>
        </p:nvSpPr>
        <p:spPr>
          <a:xfrm>
            <a:off x="914395" y="4334933"/>
            <a:ext cx="2360317" cy="307777"/>
          </a:xfrm>
          <a:prstGeom prst="rect">
            <a:avLst/>
          </a:prstGeom>
          <a:noFill/>
        </p:spPr>
        <p:txBody>
          <a:bodyPr wrap="none" rtlCol="0">
            <a:spAutoFit/>
          </a:bodyPr>
          <a:lstStyle/>
          <a:p>
            <a:r>
              <a:rPr lang="es-ES_tradnl" sz="1400" dirty="0" smtClean="0">
                <a:solidFill>
                  <a:schemeClr val="tx1">
                    <a:lumMod val="50000"/>
                    <a:lumOff val="50000"/>
                  </a:schemeClr>
                </a:solidFill>
                <a:latin typeface="Gotham-Bold"/>
                <a:cs typeface="Gotham-Bold"/>
              </a:rPr>
              <a:t>Condiciones Institucionales</a:t>
            </a:r>
            <a:endParaRPr lang="es-ES_tradnl" sz="1400" dirty="0">
              <a:solidFill>
                <a:schemeClr val="tx1">
                  <a:lumMod val="50000"/>
                  <a:lumOff val="50000"/>
                </a:schemeClr>
              </a:solidFill>
              <a:latin typeface="Gotham-Bold"/>
              <a:cs typeface="Gotham-Bold"/>
            </a:endParaRPr>
          </a:p>
        </p:txBody>
      </p:sp>
      <p:sp>
        <p:nvSpPr>
          <p:cNvPr id="5" name="TextBox 4"/>
          <p:cNvSpPr txBox="1"/>
          <p:nvPr/>
        </p:nvSpPr>
        <p:spPr>
          <a:xfrm>
            <a:off x="5960534" y="4334933"/>
            <a:ext cx="1691614" cy="307777"/>
          </a:xfrm>
          <a:prstGeom prst="rect">
            <a:avLst/>
          </a:prstGeom>
          <a:noFill/>
        </p:spPr>
        <p:txBody>
          <a:bodyPr wrap="none" rtlCol="0">
            <a:spAutoFit/>
          </a:bodyPr>
          <a:lstStyle/>
          <a:p>
            <a:r>
              <a:rPr lang="es-ES_tradnl" sz="1400" dirty="0" smtClean="0">
                <a:solidFill>
                  <a:schemeClr val="tx1">
                    <a:lumMod val="50000"/>
                    <a:lumOff val="50000"/>
                  </a:schemeClr>
                </a:solidFill>
                <a:latin typeface="Gotham-Bold"/>
                <a:cs typeface="Gotham-Bold"/>
              </a:rPr>
              <a:t>Institucionalización</a:t>
            </a:r>
            <a:endParaRPr lang="es-ES_tradnl" sz="1400" dirty="0">
              <a:solidFill>
                <a:schemeClr val="tx1">
                  <a:lumMod val="50000"/>
                  <a:lumOff val="50000"/>
                </a:schemeClr>
              </a:solidFill>
              <a:latin typeface="Gotham-Bold"/>
              <a:cs typeface="Gotham-Bold"/>
            </a:endParaRPr>
          </a:p>
        </p:txBody>
      </p:sp>
      <p:sp>
        <p:nvSpPr>
          <p:cNvPr id="6" name="TextBox 5"/>
          <p:cNvSpPr txBox="1"/>
          <p:nvPr/>
        </p:nvSpPr>
        <p:spPr>
          <a:xfrm>
            <a:off x="4080945" y="4334933"/>
            <a:ext cx="1172729" cy="307777"/>
          </a:xfrm>
          <a:prstGeom prst="rect">
            <a:avLst/>
          </a:prstGeom>
          <a:noFill/>
        </p:spPr>
        <p:txBody>
          <a:bodyPr wrap="none" rtlCol="0">
            <a:spAutoFit/>
          </a:bodyPr>
          <a:lstStyle/>
          <a:p>
            <a:r>
              <a:rPr lang="es-ES_tradnl" sz="1400" dirty="0" smtClean="0">
                <a:solidFill>
                  <a:schemeClr val="tx1">
                    <a:lumMod val="50000"/>
                    <a:lumOff val="50000"/>
                  </a:schemeClr>
                </a:solidFill>
                <a:latin typeface="Gotham-Bold"/>
                <a:cs typeface="Gotham-Bold"/>
              </a:rPr>
              <a:t>Negociación</a:t>
            </a:r>
            <a:endParaRPr lang="es-ES_tradnl" sz="1400" dirty="0">
              <a:solidFill>
                <a:schemeClr val="tx1">
                  <a:lumMod val="50000"/>
                  <a:lumOff val="50000"/>
                </a:schemeClr>
              </a:solidFill>
              <a:latin typeface="Gotham-Bold"/>
              <a:cs typeface="Gotham-Bold"/>
            </a:endParaRPr>
          </a:p>
        </p:txBody>
      </p:sp>
      <p:sp>
        <p:nvSpPr>
          <p:cNvPr id="10" name="TextBox 9"/>
          <p:cNvSpPr txBox="1"/>
          <p:nvPr/>
        </p:nvSpPr>
        <p:spPr>
          <a:xfrm>
            <a:off x="3568700" y="736600"/>
            <a:ext cx="5308599" cy="3170098"/>
          </a:xfrm>
          <a:prstGeom prst="rect">
            <a:avLst/>
          </a:prstGeom>
          <a:noFill/>
        </p:spPr>
        <p:txBody>
          <a:bodyPr wrap="square" rtlCol="0">
            <a:spAutoFit/>
          </a:bodyPr>
          <a:lstStyle/>
          <a:p>
            <a:r>
              <a:rPr lang="en-US" sz="1600" dirty="0" smtClean="0">
                <a:solidFill>
                  <a:srgbClr val="7F7F7F"/>
                </a:solidFill>
              </a:rPr>
              <a:t>The advantage of collaborative governance in the social partnership model is its ability to increase the stakes for all participants by according each a role and a stake in attaining objectives, as opposed to government or the private sector going it alone.</a:t>
            </a:r>
          </a:p>
          <a:p>
            <a:endParaRPr lang="en-US" sz="1600" dirty="0">
              <a:solidFill>
                <a:srgbClr val="7F7F7F"/>
              </a:solidFill>
            </a:endParaRPr>
          </a:p>
          <a:p>
            <a:r>
              <a:rPr lang="en-US" sz="1600" dirty="0" smtClean="0">
                <a:solidFill>
                  <a:srgbClr val="7F7F7F"/>
                </a:solidFill>
              </a:rPr>
              <a:t>Social partnerships can not only help countries through a crisis, but the gains secured through the partnership can help set a country on a path to sustained growth, while also allowing for self-renewal and the flexibility to respond to future challenges. </a:t>
            </a:r>
          </a:p>
          <a:p>
            <a:r>
              <a:rPr lang="en-US" sz="1200" dirty="0" smtClean="0">
                <a:solidFill>
                  <a:srgbClr val="7F7F7F"/>
                </a:solidFill>
              </a:rPr>
              <a:t>--Indianna D. Minto Coy, </a:t>
            </a:r>
            <a:r>
              <a:rPr lang="en-US" sz="1200" i="1" dirty="0" smtClean="0">
                <a:solidFill>
                  <a:srgbClr val="7F7F7F"/>
                </a:solidFill>
              </a:rPr>
              <a:t>Social Partnerships and Development: Implications for the Caribbean</a:t>
            </a:r>
            <a:r>
              <a:rPr lang="en-US" sz="1200" dirty="0" smtClean="0">
                <a:solidFill>
                  <a:srgbClr val="7F7F7F"/>
                </a:solidFill>
              </a:rPr>
              <a:t> (2011)</a:t>
            </a:r>
            <a:endParaRPr lang="en-US" sz="1200" dirty="0">
              <a:solidFill>
                <a:srgbClr val="7F7F7F"/>
              </a:solidFill>
            </a:endParaRPr>
          </a:p>
        </p:txBody>
      </p:sp>
    </p:spTree>
    <p:extLst>
      <p:ext uri="{BB962C8B-B14F-4D97-AF65-F5344CB8AC3E}">
        <p14:creationId xmlns:p14="http://schemas.microsoft.com/office/powerpoint/2010/main" val="1469668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60944" y="584201"/>
            <a:ext cx="6214533" cy="6857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_tradnl" sz="2400" dirty="0" smtClean="0">
                <a:solidFill>
                  <a:schemeClr val="tx2">
                    <a:lumMod val="60000"/>
                    <a:lumOff val="40000"/>
                  </a:schemeClr>
                </a:solidFill>
                <a:latin typeface="Gotham-Light"/>
                <a:cs typeface="Gotham-Light"/>
              </a:rPr>
              <a:t>Condiciones</a:t>
            </a:r>
            <a:r>
              <a:rPr lang="es-ES_tradnl" sz="2400" dirty="0" smtClean="0">
                <a:solidFill>
                  <a:schemeClr val="accent1">
                    <a:lumMod val="50000"/>
                  </a:schemeClr>
                </a:solidFill>
                <a:latin typeface="Gotham-Light"/>
                <a:cs typeface="Gotham-Light"/>
              </a:rPr>
              <a:t> </a:t>
            </a:r>
            <a:r>
              <a:rPr lang="es-ES_tradnl" sz="2400" dirty="0" smtClean="0">
                <a:solidFill>
                  <a:schemeClr val="tx1">
                    <a:lumMod val="50000"/>
                    <a:lumOff val="50000"/>
                  </a:schemeClr>
                </a:solidFill>
                <a:latin typeface="Gotham-Light"/>
                <a:cs typeface="Gotham-Light"/>
              </a:rPr>
              <a:t>– Concertación Social</a:t>
            </a:r>
            <a:endParaRPr lang="es-ES_tradnl" sz="2400" dirty="0">
              <a:solidFill>
                <a:schemeClr val="tx1">
                  <a:lumMod val="50000"/>
                  <a:lumOff val="50000"/>
                </a:schemeClr>
              </a:solidFill>
              <a:latin typeface="Gotham-Light"/>
              <a:cs typeface="Gotham-Light"/>
            </a:endParaRPr>
          </a:p>
        </p:txBody>
      </p:sp>
      <p:sp>
        <p:nvSpPr>
          <p:cNvPr id="5" name="Title 1"/>
          <p:cNvSpPr txBox="1">
            <a:spLocks/>
          </p:cNvSpPr>
          <p:nvPr/>
        </p:nvSpPr>
        <p:spPr>
          <a:xfrm>
            <a:off x="880545" y="3652049"/>
            <a:ext cx="7442188" cy="18935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ES_tradnl" sz="1600" dirty="0">
                <a:solidFill>
                  <a:schemeClr val="tx1">
                    <a:lumMod val="50000"/>
                    <a:lumOff val="50000"/>
                  </a:schemeClr>
                </a:solidFill>
                <a:latin typeface="Gotham-Light"/>
                <a:cs typeface="Gotham-Light"/>
              </a:rPr>
              <a:t>Todos los gobiernos que enfrentan problemas económicos difíciles eventualmente se ven forzados a implementar reformas significativas. Pero los gobiernos con mayorías electorales sólidas tienden a favorecer la implantación de soluciones unilaterales ya que perciben que no necesitan aliados para tener éxito, </a:t>
            </a:r>
            <a:r>
              <a:rPr lang="es-ES_tradnl" sz="1600" dirty="0">
                <a:solidFill>
                  <a:srgbClr val="558ED5"/>
                </a:solidFill>
                <a:latin typeface="Gotham-Light"/>
                <a:cs typeface="Gotham-Light"/>
              </a:rPr>
              <a:t>mientras que los gobiernos electoralmente débiles o inestables, por definición, no pueden imponer soluciones unilaterales </a:t>
            </a:r>
            <a:r>
              <a:rPr lang="es-ES_tradnl" sz="1600" dirty="0">
                <a:solidFill>
                  <a:schemeClr val="tx1">
                    <a:lumMod val="50000"/>
                    <a:lumOff val="50000"/>
                  </a:schemeClr>
                </a:solidFill>
                <a:latin typeface="Gotham-Light"/>
                <a:cs typeface="Gotham-Light"/>
              </a:rPr>
              <a:t>y se ven obligados a buscar el apoyo de otros actores sociales fuera de su base política natural.</a:t>
            </a:r>
          </a:p>
        </p:txBody>
      </p:sp>
      <p:sp>
        <p:nvSpPr>
          <p:cNvPr id="14" name="Title 1"/>
          <p:cNvSpPr txBox="1">
            <a:spLocks/>
          </p:cNvSpPr>
          <p:nvPr/>
        </p:nvSpPr>
        <p:spPr>
          <a:xfrm>
            <a:off x="838190" y="1617138"/>
            <a:ext cx="2345268" cy="423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400" dirty="0" smtClean="0">
                <a:solidFill>
                  <a:schemeClr val="tx1">
                    <a:lumMod val="50000"/>
                    <a:lumOff val="50000"/>
                  </a:schemeClr>
                </a:solidFill>
                <a:latin typeface="Gotham-Book"/>
                <a:cs typeface="Gotham-Book"/>
              </a:rPr>
              <a:t>Carga </a:t>
            </a:r>
          </a:p>
          <a:p>
            <a:r>
              <a:rPr lang="es-ES_tradnl" sz="1400" dirty="0" smtClean="0">
                <a:solidFill>
                  <a:schemeClr val="tx1">
                    <a:lumMod val="50000"/>
                    <a:lumOff val="50000"/>
                  </a:schemeClr>
                </a:solidFill>
                <a:latin typeface="Gotham-Book"/>
                <a:cs typeface="Gotham-Book"/>
              </a:rPr>
              <a:t>Económica</a:t>
            </a:r>
            <a:endParaRPr lang="es-ES_tradnl" sz="1400" dirty="0">
              <a:solidFill>
                <a:schemeClr val="tx1">
                  <a:lumMod val="50000"/>
                  <a:lumOff val="50000"/>
                </a:schemeClr>
              </a:solidFill>
              <a:latin typeface="Gotham-Book"/>
              <a:cs typeface="Gotham-Book"/>
            </a:endParaRPr>
          </a:p>
        </p:txBody>
      </p:sp>
      <p:sp>
        <p:nvSpPr>
          <p:cNvPr id="15" name="Title 1"/>
          <p:cNvSpPr txBox="1">
            <a:spLocks/>
          </p:cNvSpPr>
          <p:nvPr/>
        </p:nvSpPr>
        <p:spPr>
          <a:xfrm>
            <a:off x="3378186" y="1617138"/>
            <a:ext cx="2345268" cy="423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400" dirty="0" smtClean="0">
                <a:solidFill>
                  <a:schemeClr val="tx1">
                    <a:lumMod val="50000"/>
                    <a:lumOff val="50000"/>
                  </a:schemeClr>
                </a:solidFill>
                <a:latin typeface="Gotham-Book"/>
                <a:cs typeface="Gotham-Book"/>
              </a:rPr>
              <a:t>Gobierno</a:t>
            </a:r>
          </a:p>
          <a:p>
            <a:r>
              <a:rPr lang="es-ES_tradnl" sz="1400" dirty="0" smtClean="0">
                <a:solidFill>
                  <a:schemeClr val="tx1">
                    <a:lumMod val="50000"/>
                    <a:lumOff val="50000"/>
                  </a:schemeClr>
                </a:solidFill>
                <a:latin typeface="Gotham-Book"/>
                <a:cs typeface="Gotham-Book"/>
              </a:rPr>
              <a:t>Electoralmente Débil</a:t>
            </a:r>
            <a:endParaRPr lang="es-ES_tradnl" sz="1400" dirty="0">
              <a:solidFill>
                <a:schemeClr val="tx1">
                  <a:lumMod val="50000"/>
                  <a:lumOff val="50000"/>
                </a:schemeClr>
              </a:solidFill>
              <a:latin typeface="Gotham-Book"/>
              <a:cs typeface="Gotham-Book"/>
            </a:endParaRPr>
          </a:p>
        </p:txBody>
      </p:sp>
      <p:sp>
        <p:nvSpPr>
          <p:cNvPr id="16" name="Title 1"/>
          <p:cNvSpPr txBox="1">
            <a:spLocks/>
          </p:cNvSpPr>
          <p:nvPr/>
        </p:nvSpPr>
        <p:spPr>
          <a:xfrm>
            <a:off x="5884314" y="1617138"/>
            <a:ext cx="2345268" cy="423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400" dirty="0" smtClean="0">
                <a:solidFill>
                  <a:schemeClr val="tx1">
                    <a:lumMod val="50000"/>
                    <a:lumOff val="50000"/>
                  </a:schemeClr>
                </a:solidFill>
                <a:latin typeface="Gotham-Book"/>
                <a:cs typeface="Gotham-Book"/>
              </a:rPr>
              <a:t>Centralización</a:t>
            </a:r>
          </a:p>
          <a:p>
            <a:r>
              <a:rPr lang="es-ES_tradnl" sz="1400" dirty="0" smtClean="0">
                <a:solidFill>
                  <a:schemeClr val="tx1">
                    <a:lumMod val="50000"/>
                    <a:lumOff val="50000"/>
                  </a:schemeClr>
                </a:solidFill>
                <a:latin typeface="Gotham-Book"/>
                <a:cs typeface="Gotham-Book"/>
              </a:rPr>
              <a:t>Laboral</a:t>
            </a:r>
            <a:endParaRPr lang="es-ES_tradnl" sz="1400" dirty="0">
              <a:solidFill>
                <a:schemeClr val="tx1">
                  <a:lumMod val="50000"/>
                  <a:lumOff val="50000"/>
                </a:schemeClr>
              </a:solidFill>
              <a:latin typeface="Gotham-Book"/>
              <a:cs typeface="Gotham-Book"/>
            </a:endParaRPr>
          </a:p>
        </p:txBody>
      </p:sp>
      <p:cxnSp>
        <p:nvCxnSpPr>
          <p:cNvPr id="7" name="Straight Connector 6"/>
          <p:cNvCxnSpPr/>
          <p:nvPr/>
        </p:nvCxnSpPr>
        <p:spPr>
          <a:xfrm>
            <a:off x="829743" y="2142062"/>
            <a:ext cx="222671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445942" y="2142062"/>
            <a:ext cx="222671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070588" y="2142062"/>
            <a:ext cx="222671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226401" y="2417230"/>
            <a:ext cx="45719" cy="45719"/>
          </a:xfrm>
          <a:prstGeom prst="ellipse">
            <a:avLst/>
          </a:prstGeom>
          <a:solidFill>
            <a:schemeClr val="tx1">
              <a:lumMod val="65000"/>
              <a:lumOff val="35000"/>
            </a:scheme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26" name="Title 1"/>
          <p:cNvSpPr txBox="1">
            <a:spLocks/>
          </p:cNvSpPr>
          <p:nvPr/>
        </p:nvSpPr>
        <p:spPr>
          <a:xfrm>
            <a:off x="1227681" y="2226731"/>
            <a:ext cx="1862640" cy="9990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s-ES_tradnl" sz="1400" dirty="0">
                <a:solidFill>
                  <a:schemeClr val="tx1">
                    <a:lumMod val="50000"/>
                    <a:lumOff val="50000"/>
                  </a:schemeClr>
                </a:solidFill>
                <a:latin typeface="Gotham-Light"/>
                <a:cs typeface="Gotham-Light"/>
              </a:rPr>
              <a:t>Déficits crónicos</a:t>
            </a:r>
          </a:p>
          <a:p>
            <a:pPr lvl="0" algn="l"/>
            <a:r>
              <a:rPr lang="es-ES_tradnl" sz="1400" dirty="0">
                <a:solidFill>
                  <a:schemeClr val="tx1">
                    <a:lumMod val="50000"/>
                    <a:lumOff val="50000"/>
                  </a:schemeClr>
                </a:solidFill>
                <a:latin typeface="Gotham-Light"/>
                <a:cs typeface="Gotham-Light"/>
              </a:rPr>
              <a:t>Deuda/PNB &gt; 60%</a:t>
            </a:r>
          </a:p>
          <a:p>
            <a:pPr lvl="0" algn="l"/>
            <a:r>
              <a:rPr lang="es-ES_tradnl" sz="1400" dirty="0">
                <a:solidFill>
                  <a:schemeClr val="tx1">
                    <a:lumMod val="50000"/>
                    <a:lumOff val="50000"/>
                  </a:schemeClr>
                </a:solidFill>
                <a:latin typeface="Gotham-Light"/>
                <a:cs typeface="Gotham-Light"/>
              </a:rPr>
              <a:t>Desempleo &gt; 10%</a:t>
            </a:r>
          </a:p>
          <a:p>
            <a:pPr lvl="0" algn="l"/>
            <a:r>
              <a:rPr lang="es-ES_tradnl" sz="1400" dirty="0">
                <a:solidFill>
                  <a:schemeClr val="tx1">
                    <a:lumMod val="50000"/>
                    <a:lumOff val="50000"/>
                  </a:schemeClr>
                </a:solidFill>
                <a:latin typeface="Gotham-Light"/>
                <a:cs typeface="Gotham-Light"/>
              </a:rPr>
              <a:t>Inflación 5%+</a:t>
            </a:r>
          </a:p>
        </p:txBody>
      </p:sp>
      <p:sp>
        <p:nvSpPr>
          <p:cNvPr id="27" name="Oval 26"/>
          <p:cNvSpPr/>
          <p:nvPr/>
        </p:nvSpPr>
        <p:spPr>
          <a:xfrm>
            <a:off x="1226401" y="2603497"/>
            <a:ext cx="45719" cy="45719"/>
          </a:xfrm>
          <a:prstGeom prst="ellipse">
            <a:avLst/>
          </a:prstGeom>
          <a:solidFill>
            <a:schemeClr val="tx1">
              <a:lumMod val="65000"/>
              <a:lumOff val="35000"/>
            </a:scheme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28" name="Oval 27"/>
          <p:cNvSpPr/>
          <p:nvPr/>
        </p:nvSpPr>
        <p:spPr>
          <a:xfrm>
            <a:off x="1226401" y="2810930"/>
            <a:ext cx="45719" cy="45719"/>
          </a:xfrm>
          <a:prstGeom prst="ellipse">
            <a:avLst/>
          </a:prstGeom>
          <a:solidFill>
            <a:schemeClr val="tx1">
              <a:lumMod val="65000"/>
              <a:lumOff val="35000"/>
            </a:scheme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29" name="Oval 28"/>
          <p:cNvSpPr/>
          <p:nvPr/>
        </p:nvSpPr>
        <p:spPr>
          <a:xfrm>
            <a:off x="1226401" y="3005663"/>
            <a:ext cx="45719" cy="45719"/>
          </a:xfrm>
          <a:prstGeom prst="ellipse">
            <a:avLst/>
          </a:prstGeom>
          <a:solidFill>
            <a:schemeClr val="tx1">
              <a:lumMod val="65000"/>
              <a:lumOff val="35000"/>
            </a:scheme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30" name="Oval 29"/>
          <p:cNvSpPr/>
          <p:nvPr/>
        </p:nvSpPr>
        <p:spPr>
          <a:xfrm>
            <a:off x="3656331" y="2417230"/>
            <a:ext cx="45719" cy="45719"/>
          </a:xfrm>
          <a:prstGeom prst="ellipse">
            <a:avLst/>
          </a:prstGeom>
          <a:solidFill>
            <a:schemeClr val="tx1">
              <a:lumMod val="65000"/>
              <a:lumOff val="35000"/>
            </a:scheme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31" name="Title 1"/>
          <p:cNvSpPr txBox="1">
            <a:spLocks/>
          </p:cNvSpPr>
          <p:nvPr/>
        </p:nvSpPr>
        <p:spPr>
          <a:xfrm>
            <a:off x="3657611" y="2142062"/>
            <a:ext cx="2048910" cy="7789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s-ES_tradnl" sz="1400" dirty="0" smtClean="0">
                <a:solidFill>
                  <a:schemeClr val="tx1">
                    <a:lumMod val="50000"/>
                    <a:lumOff val="50000"/>
                  </a:schemeClr>
                </a:solidFill>
                <a:latin typeface="Gotham-Light"/>
                <a:cs typeface="Gotham-Light"/>
              </a:rPr>
              <a:t>Gobierno de coalición</a:t>
            </a:r>
          </a:p>
          <a:p>
            <a:pPr lvl="0" algn="l"/>
            <a:r>
              <a:rPr lang="es-ES_tradnl" sz="1400" dirty="0" smtClean="0">
                <a:solidFill>
                  <a:schemeClr val="tx1">
                    <a:lumMod val="50000"/>
                    <a:lumOff val="50000"/>
                  </a:schemeClr>
                </a:solidFill>
                <a:latin typeface="Gotham-Light"/>
                <a:cs typeface="Gotham-Light"/>
              </a:rPr>
              <a:t>Gobierno minoritario</a:t>
            </a:r>
            <a:endParaRPr lang="es-ES_tradnl" sz="1400" dirty="0">
              <a:solidFill>
                <a:schemeClr val="tx1">
                  <a:lumMod val="50000"/>
                  <a:lumOff val="50000"/>
                </a:schemeClr>
              </a:solidFill>
              <a:latin typeface="Gotham-Light"/>
              <a:cs typeface="Gotham-Light"/>
            </a:endParaRPr>
          </a:p>
        </p:txBody>
      </p:sp>
      <p:sp>
        <p:nvSpPr>
          <p:cNvPr id="33" name="Oval 32"/>
          <p:cNvSpPr/>
          <p:nvPr/>
        </p:nvSpPr>
        <p:spPr>
          <a:xfrm>
            <a:off x="3656331" y="2607722"/>
            <a:ext cx="45719" cy="45719"/>
          </a:xfrm>
          <a:prstGeom prst="ellipse">
            <a:avLst/>
          </a:prstGeom>
          <a:solidFill>
            <a:schemeClr val="tx1">
              <a:lumMod val="65000"/>
              <a:lumOff val="35000"/>
            </a:scheme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cxnSp>
        <p:nvCxnSpPr>
          <p:cNvPr id="35" name="Straight Connector 34"/>
          <p:cNvCxnSpPr/>
          <p:nvPr/>
        </p:nvCxnSpPr>
        <p:spPr>
          <a:xfrm>
            <a:off x="6036744" y="2142062"/>
            <a:ext cx="222671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6247133" y="2417230"/>
            <a:ext cx="45719" cy="45719"/>
          </a:xfrm>
          <a:prstGeom prst="ellipse">
            <a:avLst/>
          </a:prstGeom>
          <a:solidFill>
            <a:schemeClr val="tx1">
              <a:lumMod val="65000"/>
              <a:lumOff val="35000"/>
            </a:scheme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37" name="Title 1"/>
          <p:cNvSpPr txBox="1">
            <a:spLocks/>
          </p:cNvSpPr>
          <p:nvPr/>
        </p:nvSpPr>
        <p:spPr>
          <a:xfrm>
            <a:off x="6248413" y="2142062"/>
            <a:ext cx="2048910" cy="7789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s-ES_tradnl" sz="1400" dirty="0" smtClean="0">
                <a:solidFill>
                  <a:schemeClr val="tx1">
                    <a:lumMod val="50000"/>
                    <a:lumOff val="50000"/>
                  </a:schemeClr>
                </a:solidFill>
                <a:latin typeface="Gotham-Light"/>
                <a:cs typeface="Gotham-Light"/>
              </a:rPr>
              <a:t>Nivel intermedio de centralización</a:t>
            </a:r>
            <a:endParaRPr lang="es-ES_tradnl" sz="1400" dirty="0">
              <a:solidFill>
                <a:schemeClr val="tx1">
                  <a:lumMod val="50000"/>
                  <a:lumOff val="50000"/>
                </a:schemeClr>
              </a:solidFill>
              <a:latin typeface="Gotham-Light"/>
              <a:cs typeface="Gotham-Light"/>
            </a:endParaRPr>
          </a:p>
        </p:txBody>
      </p:sp>
    </p:spTree>
    <p:extLst>
      <p:ext uri="{BB962C8B-B14F-4D97-AF65-F5344CB8AC3E}">
        <p14:creationId xmlns:p14="http://schemas.microsoft.com/office/powerpoint/2010/main" val="25575133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56700" y="762008"/>
            <a:ext cx="5952100" cy="7789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2400" dirty="0" smtClean="0">
                <a:solidFill>
                  <a:schemeClr val="tx2">
                    <a:lumMod val="60000"/>
                    <a:lumOff val="40000"/>
                  </a:schemeClr>
                </a:solidFill>
                <a:latin typeface="Gotham-Light"/>
                <a:cs typeface="Gotham-Light"/>
              </a:rPr>
              <a:t>Condiciones</a:t>
            </a:r>
            <a:r>
              <a:rPr lang="es-ES_tradnl" sz="2400" dirty="0" smtClean="0">
                <a:solidFill>
                  <a:schemeClr val="accent1">
                    <a:lumMod val="50000"/>
                  </a:schemeClr>
                </a:solidFill>
                <a:latin typeface="Gotham-Light"/>
                <a:cs typeface="Gotham-Light"/>
              </a:rPr>
              <a:t> </a:t>
            </a:r>
            <a:r>
              <a:rPr lang="es-ES_tradnl" sz="2400" dirty="0" smtClean="0">
                <a:solidFill>
                  <a:schemeClr val="tx1">
                    <a:lumMod val="50000"/>
                    <a:lumOff val="50000"/>
                  </a:schemeClr>
                </a:solidFill>
                <a:latin typeface="Gotham-Light"/>
                <a:cs typeface="Gotham-Light"/>
              </a:rPr>
              <a:t>– Concertación Social </a:t>
            </a:r>
          </a:p>
          <a:p>
            <a:pPr algn="l"/>
            <a:r>
              <a:rPr lang="es-ES_tradnl" sz="2400" dirty="0" smtClean="0">
                <a:solidFill>
                  <a:schemeClr val="tx1">
                    <a:lumMod val="50000"/>
                    <a:lumOff val="50000"/>
                  </a:schemeClr>
                </a:solidFill>
                <a:latin typeface="Gotham-Light"/>
                <a:cs typeface="Gotham-Light"/>
              </a:rPr>
              <a:t>en Puerto Rico</a:t>
            </a:r>
            <a:endParaRPr lang="es-ES_tradnl" sz="2400" dirty="0">
              <a:solidFill>
                <a:schemeClr val="tx1">
                  <a:lumMod val="50000"/>
                  <a:lumOff val="50000"/>
                </a:schemeClr>
              </a:solidFill>
              <a:latin typeface="Gotham-Light"/>
              <a:cs typeface="Gotham-Light"/>
            </a:endParaRPr>
          </a:p>
        </p:txBody>
      </p:sp>
      <p:sp>
        <p:nvSpPr>
          <p:cNvPr id="14" name="Title 1"/>
          <p:cNvSpPr txBox="1">
            <a:spLocks/>
          </p:cNvSpPr>
          <p:nvPr/>
        </p:nvSpPr>
        <p:spPr>
          <a:xfrm>
            <a:off x="1684844" y="1896520"/>
            <a:ext cx="2345268" cy="423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400" dirty="0" smtClean="0">
                <a:solidFill>
                  <a:schemeClr val="tx1">
                    <a:lumMod val="50000"/>
                    <a:lumOff val="50000"/>
                  </a:schemeClr>
                </a:solidFill>
                <a:latin typeface="Gotham-Book"/>
                <a:cs typeface="Gotham-Book"/>
              </a:rPr>
              <a:t>Carga </a:t>
            </a:r>
          </a:p>
          <a:p>
            <a:r>
              <a:rPr lang="es-ES_tradnl" sz="1400" dirty="0" smtClean="0">
                <a:solidFill>
                  <a:schemeClr val="tx1">
                    <a:lumMod val="50000"/>
                    <a:lumOff val="50000"/>
                  </a:schemeClr>
                </a:solidFill>
                <a:latin typeface="Gotham-Book"/>
                <a:cs typeface="Gotham-Book"/>
              </a:rPr>
              <a:t>Económica</a:t>
            </a:r>
            <a:endParaRPr lang="es-ES_tradnl" sz="1400" dirty="0">
              <a:solidFill>
                <a:schemeClr val="tx1">
                  <a:lumMod val="50000"/>
                  <a:lumOff val="50000"/>
                </a:schemeClr>
              </a:solidFill>
              <a:latin typeface="Gotham-Book"/>
              <a:cs typeface="Gotham-Book"/>
            </a:endParaRPr>
          </a:p>
        </p:txBody>
      </p:sp>
      <p:cxnSp>
        <p:nvCxnSpPr>
          <p:cNvPr id="7" name="Straight Connector 6"/>
          <p:cNvCxnSpPr/>
          <p:nvPr/>
        </p:nvCxnSpPr>
        <p:spPr>
          <a:xfrm>
            <a:off x="1549400" y="2421444"/>
            <a:ext cx="2777058"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940965" y="2688145"/>
            <a:ext cx="45719" cy="45719"/>
          </a:xfrm>
          <a:prstGeom prst="ellipse">
            <a:avLst/>
          </a:prstGeom>
          <a:solidFill>
            <a:schemeClr val="tx1">
              <a:lumMod val="65000"/>
              <a:lumOff val="35000"/>
            </a:scheme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dirty="0">
              <a:solidFill>
                <a:schemeClr val="tx1">
                  <a:lumMod val="50000"/>
                  <a:lumOff val="50000"/>
                </a:schemeClr>
              </a:solidFill>
            </a:endParaRPr>
          </a:p>
        </p:txBody>
      </p:sp>
      <p:sp>
        <p:nvSpPr>
          <p:cNvPr id="26" name="Title 1"/>
          <p:cNvSpPr txBox="1">
            <a:spLocks/>
          </p:cNvSpPr>
          <p:nvPr/>
        </p:nvSpPr>
        <p:spPr>
          <a:xfrm>
            <a:off x="1964263" y="2497646"/>
            <a:ext cx="2362195" cy="5841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s-ES_tradnl" sz="1400" dirty="0" smtClean="0">
                <a:solidFill>
                  <a:schemeClr val="tx1">
                    <a:lumMod val="50000"/>
                    <a:lumOff val="50000"/>
                  </a:schemeClr>
                </a:solidFill>
                <a:latin typeface="Gotham-Light"/>
                <a:cs typeface="Gotham-Light"/>
              </a:rPr>
              <a:t>Fondo General – </a:t>
            </a:r>
          </a:p>
          <a:p>
            <a:pPr lvl="0" algn="l"/>
            <a:r>
              <a:rPr lang="es-ES_tradnl" sz="1400" dirty="0" smtClean="0">
                <a:solidFill>
                  <a:schemeClr val="tx1">
                    <a:lumMod val="50000"/>
                    <a:lumOff val="50000"/>
                  </a:schemeClr>
                </a:solidFill>
                <a:latin typeface="Gotham-Light"/>
                <a:cs typeface="Gotham-Light"/>
              </a:rPr>
              <a:t>déficit desde el 2000</a:t>
            </a:r>
            <a:endParaRPr lang="es-ES_tradnl" sz="1400" dirty="0">
              <a:solidFill>
                <a:schemeClr val="tx1">
                  <a:lumMod val="50000"/>
                  <a:lumOff val="50000"/>
                </a:schemeClr>
              </a:solidFill>
              <a:latin typeface="Gotham-Light"/>
              <a:cs typeface="Gotham-Light"/>
            </a:endParaRPr>
          </a:p>
        </p:txBody>
      </p:sp>
      <p:sp>
        <p:nvSpPr>
          <p:cNvPr id="23" name="Title 1"/>
          <p:cNvSpPr txBox="1">
            <a:spLocks/>
          </p:cNvSpPr>
          <p:nvPr/>
        </p:nvSpPr>
        <p:spPr>
          <a:xfrm>
            <a:off x="4859850" y="1896520"/>
            <a:ext cx="2345268" cy="423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400" dirty="0" smtClean="0">
                <a:solidFill>
                  <a:schemeClr val="tx1">
                    <a:lumMod val="50000"/>
                    <a:lumOff val="50000"/>
                  </a:schemeClr>
                </a:solidFill>
                <a:latin typeface="Gotham-Book"/>
                <a:cs typeface="Gotham-Book"/>
              </a:rPr>
              <a:t>Gobierno</a:t>
            </a:r>
          </a:p>
          <a:p>
            <a:r>
              <a:rPr lang="es-ES_tradnl" sz="1400" dirty="0" smtClean="0">
                <a:solidFill>
                  <a:schemeClr val="tx1">
                    <a:lumMod val="50000"/>
                    <a:lumOff val="50000"/>
                  </a:schemeClr>
                </a:solidFill>
                <a:latin typeface="Gotham-Book"/>
                <a:cs typeface="Gotham-Book"/>
              </a:rPr>
              <a:t>Electoralmente Débil</a:t>
            </a:r>
            <a:endParaRPr lang="es-ES_tradnl" sz="1400" dirty="0">
              <a:solidFill>
                <a:schemeClr val="tx1">
                  <a:lumMod val="50000"/>
                  <a:lumOff val="50000"/>
                </a:schemeClr>
              </a:solidFill>
              <a:latin typeface="Gotham-Book"/>
              <a:cs typeface="Gotham-Book"/>
            </a:endParaRPr>
          </a:p>
        </p:txBody>
      </p:sp>
      <p:cxnSp>
        <p:nvCxnSpPr>
          <p:cNvPr id="24" name="Straight Connector 23"/>
          <p:cNvCxnSpPr/>
          <p:nvPr/>
        </p:nvCxnSpPr>
        <p:spPr>
          <a:xfrm>
            <a:off x="4699002" y="2421444"/>
            <a:ext cx="2751665"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1940965" y="3365477"/>
            <a:ext cx="45719" cy="45719"/>
          </a:xfrm>
          <a:prstGeom prst="ellipse">
            <a:avLst/>
          </a:prstGeom>
          <a:solidFill>
            <a:schemeClr val="tx1">
              <a:lumMod val="65000"/>
              <a:lumOff val="35000"/>
            </a:scheme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dirty="0">
              <a:solidFill>
                <a:schemeClr val="tx1">
                  <a:lumMod val="50000"/>
                  <a:lumOff val="50000"/>
                </a:schemeClr>
              </a:solidFill>
            </a:endParaRPr>
          </a:p>
        </p:txBody>
      </p:sp>
      <p:sp>
        <p:nvSpPr>
          <p:cNvPr id="34" name="Title 1"/>
          <p:cNvSpPr txBox="1">
            <a:spLocks/>
          </p:cNvSpPr>
          <p:nvPr/>
        </p:nvSpPr>
        <p:spPr>
          <a:xfrm>
            <a:off x="1964263" y="3174978"/>
            <a:ext cx="2133585" cy="3894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s-ES_tradnl" sz="1400" dirty="0" smtClean="0">
                <a:solidFill>
                  <a:schemeClr val="tx1">
                    <a:lumMod val="50000"/>
                    <a:lumOff val="50000"/>
                  </a:schemeClr>
                </a:solidFill>
                <a:latin typeface="Gotham-Light"/>
                <a:cs typeface="Gotham-Light"/>
              </a:rPr>
              <a:t>Deuda / PNB &gt; 100%</a:t>
            </a:r>
            <a:endParaRPr lang="es-ES_tradnl" sz="1400" dirty="0">
              <a:solidFill>
                <a:schemeClr val="tx1">
                  <a:lumMod val="50000"/>
                  <a:lumOff val="50000"/>
                </a:schemeClr>
              </a:solidFill>
              <a:latin typeface="Gotham-Light"/>
              <a:cs typeface="Gotham-Light"/>
            </a:endParaRPr>
          </a:p>
        </p:txBody>
      </p:sp>
      <p:sp>
        <p:nvSpPr>
          <p:cNvPr id="38" name="Oval 37"/>
          <p:cNvSpPr/>
          <p:nvPr/>
        </p:nvSpPr>
        <p:spPr>
          <a:xfrm>
            <a:off x="1940965" y="3941200"/>
            <a:ext cx="45719" cy="45719"/>
          </a:xfrm>
          <a:prstGeom prst="ellipse">
            <a:avLst/>
          </a:prstGeom>
          <a:solidFill>
            <a:schemeClr val="tx1">
              <a:lumMod val="65000"/>
              <a:lumOff val="35000"/>
            </a:scheme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dirty="0">
              <a:solidFill>
                <a:schemeClr val="tx1">
                  <a:lumMod val="50000"/>
                  <a:lumOff val="50000"/>
                </a:schemeClr>
              </a:solidFill>
            </a:endParaRPr>
          </a:p>
        </p:txBody>
      </p:sp>
      <p:sp>
        <p:nvSpPr>
          <p:cNvPr id="39" name="Title 1"/>
          <p:cNvSpPr txBox="1">
            <a:spLocks/>
          </p:cNvSpPr>
          <p:nvPr/>
        </p:nvSpPr>
        <p:spPr>
          <a:xfrm>
            <a:off x="1964263" y="3750701"/>
            <a:ext cx="2133585" cy="3894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s-ES_tradnl" sz="1400" dirty="0" smtClean="0">
                <a:solidFill>
                  <a:schemeClr val="tx1">
                    <a:lumMod val="50000"/>
                    <a:lumOff val="50000"/>
                  </a:schemeClr>
                </a:solidFill>
                <a:latin typeface="Gotham-Light"/>
                <a:cs typeface="Gotham-Light"/>
              </a:rPr>
              <a:t>Tasa Desempleo 14%</a:t>
            </a:r>
            <a:endParaRPr lang="es-ES_tradnl" sz="1400" dirty="0">
              <a:solidFill>
                <a:schemeClr val="tx1">
                  <a:lumMod val="50000"/>
                  <a:lumOff val="50000"/>
                </a:schemeClr>
              </a:solidFill>
              <a:latin typeface="Gotham-Light"/>
              <a:cs typeface="Gotham-Light"/>
            </a:endParaRPr>
          </a:p>
        </p:txBody>
      </p:sp>
      <p:sp>
        <p:nvSpPr>
          <p:cNvPr id="40" name="Oval 39"/>
          <p:cNvSpPr/>
          <p:nvPr/>
        </p:nvSpPr>
        <p:spPr>
          <a:xfrm>
            <a:off x="4986855" y="2688145"/>
            <a:ext cx="45719" cy="45719"/>
          </a:xfrm>
          <a:prstGeom prst="ellipse">
            <a:avLst/>
          </a:prstGeom>
          <a:solidFill>
            <a:schemeClr val="tx1">
              <a:lumMod val="65000"/>
              <a:lumOff val="35000"/>
            </a:scheme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dirty="0">
              <a:solidFill>
                <a:schemeClr val="tx1">
                  <a:lumMod val="50000"/>
                  <a:lumOff val="50000"/>
                </a:schemeClr>
              </a:solidFill>
            </a:endParaRPr>
          </a:p>
        </p:txBody>
      </p:sp>
      <p:sp>
        <p:nvSpPr>
          <p:cNvPr id="41" name="Title 1"/>
          <p:cNvSpPr txBox="1">
            <a:spLocks/>
          </p:cNvSpPr>
          <p:nvPr/>
        </p:nvSpPr>
        <p:spPr>
          <a:xfrm>
            <a:off x="5010153" y="2497646"/>
            <a:ext cx="2362195" cy="5841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s-ES_tradnl" sz="1400" dirty="0" smtClean="0">
                <a:solidFill>
                  <a:schemeClr val="tx1">
                    <a:lumMod val="50000"/>
                    <a:lumOff val="50000"/>
                  </a:schemeClr>
                </a:solidFill>
                <a:latin typeface="Gotham-Light"/>
                <a:cs typeface="Gotham-Light"/>
              </a:rPr>
              <a:t>2 de últimas 3 elecciones</a:t>
            </a:r>
          </a:p>
          <a:p>
            <a:pPr lvl="0" algn="l"/>
            <a:r>
              <a:rPr lang="es-ES_tradnl" sz="1400" dirty="0" smtClean="0">
                <a:solidFill>
                  <a:schemeClr val="tx1">
                    <a:lumMod val="50000"/>
                    <a:lumOff val="50000"/>
                  </a:schemeClr>
                </a:solidFill>
                <a:latin typeface="Gotham-Light"/>
                <a:cs typeface="Gotham-Light"/>
              </a:rPr>
              <a:t>decididas por &lt; 1%</a:t>
            </a:r>
            <a:endParaRPr lang="es-ES_tradnl" sz="1400" dirty="0">
              <a:solidFill>
                <a:schemeClr val="tx1">
                  <a:lumMod val="50000"/>
                  <a:lumOff val="50000"/>
                </a:schemeClr>
              </a:solidFill>
              <a:latin typeface="Gotham-Light"/>
              <a:cs typeface="Gotham-Light"/>
            </a:endParaRPr>
          </a:p>
        </p:txBody>
      </p:sp>
      <p:sp>
        <p:nvSpPr>
          <p:cNvPr id="42" name="Oval 41"/>
          <p:cNvSpPr/>
          <p:nvPr/>
        </p:nvSpPr>
        <p:spPr>
          <a:xfrm>
            <a:off x="4986855" y="3204595"/>
            <a:ext cx="45719" cy="45719"/>
          </a:xfrm>
          <a:prstGeom prst="ellipse">
            <a:avLst/>
          </a:prstGeom>
          <a:solidFill>
            <a:schemeClr val="tx1">
              <a:lumMod val="65000"/>
              <a:lumOff val="35000"/>
            </a:scheme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dirty="0">
              <a:solidFill>
                <a:schemeClr val="tx1">
                  <a:lumMod val="50000"/>
                  <a:lumOff val="50000"/>
                </a:schemeClr>
              </a:solidFill>
            </a:endParaRPr>
          </a:p>
        </p:txBody>
      </p:sp>
      <p:sp>
        <p:nvSpPr>
          <p:cNvPr id="43" name="Title 1"/>
          <p:cNvSpPr txBox="1">
            <a:spLocks/>
          </p:cNvSpPr>
          <p:nvPr/>
        </p:nvSpPr>
        <p:spPr>
          <a:xfrm>
            <a:off x="5010153" y="3014097"/>
            <a:ext cx="2279645" cy="3971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s-ES_tradnl" sz="1400" dirty="0" smtClean="0">
                <a:solidFill>
                  <a:schemeClr val="tx1">
                    <a:lumMod val="50000"/>
                    <a:lumOff val="50000"/>
                  </a:schemeClr>
                </a:solidFill>
                <a:latin typeface="Gotham-Light"/>
                <a:cs typeface="Gotham-Light"/>
              </a:rPr>
              <a:t>Desafiliación política</a:t>
            </a:r>
            <a:endParaRPr lang="es-ES_tradnl" sz="1400" dirty="0">
              <a:solidFill>
                <a:schemeClr val="tx1">
                  <a:lumMod val="50000"/>
                  <a:lumOff val="50000"/>
                </a:schemeClr>
              </a:solidFill>
              <a:latin typeface="Gotham-Light"/>
              <a:cs typeface="Gotham-Light"/>
            </a:endParaRPr>
          </a:p>
        </p:txBody>
      </p:sp>
      <p:sp>
        <p:nvSpPr>
          <p:cNvPr id="44" name="Oval 43"/>
          <p:cNvSpPr/>
          <p:nvPr/>
        </p:nvSpPr>
        <p:spPr>
          <a:xfrm>
            <a:off x="4986855" y="3576295"/>
            <a:ext cx="45719" cy="45719"/>
          </a:xfrm>
          <a:prstGeom prst="ellipse">
            <a:avLst/>
          </a:prstGeom>
          <a:solidFill>
            <a:schemeClr val="tx1">
              <a:lumMod val="65000"/>
              <a:lumOff val="35000"/>
            </a:scheme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dirty="0">
              <a:solidFill>
                <a:schemeClr val="tx1">
                  <a:lumMod val="50000"/>
                  <a:lumOff val="50000"/>
                </a:schemeClr>
              </a:solidFill>
            </a:endParaRPr>
          </a:p>
        </p:txBody>
      </p:sp>
      <p:sp>
        <p:nvSpPr>
          <p:cNvPr id="45" name="Title 1"/>
          <p:cNvSpPr txBox="1">
            <a:spLocks/>
          </p:cNvSpPr>
          <p:nvPr/>
        </p:nvSpPr>
        <p:spPr>
          <a:xfrm>
            <a:off x="5010153" y="3385796"/>
            <a:ext cx="2362195" cy="5841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s-ES_tradnl" sz="1400" dirty="0" smtClean="0">
                <a:solidFill>
                  <a:schemeClr val="tx1">
                    <a:lumMod val="50000"/>
                    <a:lumOff val="50000"/>
                  </a:schemeClr>
                </a:solidFill>
                <a:latin typeface="Gotham-Light"/>
                <a:cs typeface="Gotham-Light"/>
              </a:rPr>
              <a:t>Debilitamiento de los</a:t>
            </a:r>
          </a:p>
          <a:p>
            <a:pPr lvl="0" algn="l"/>
            <a:r>
              <a:rPr lang="es-ES_tradnl" sz="1400" dirty="0">
                <a:solidFill>
                  <a:schemeClr val="tx1">
                    <a:lumMod val="50000"/>
                    <a:lumOff val="50000"/>
                  </a:schemeClr>
                </a:solidFill>
                <a:latin typeface="Gotham-Light"/>
                <a:cs typeface="Gotham-Light"/>
              </a:rPr>
              <a:t>p</a:t>
            </a:r>
            <a:r>
              <a:rPr lang="es-ES_tradnl" sz="1400" dirty="0" smtClean="0">
                <a:solidFill>
                  <a:schemeClr val="tx1">
                    <a:lumMod val="50000"/>
                    <a:lumOff val="50000"/>
                  </a:schemeClr>
                </a:solidFill>
                <a:latin typeface="Gotham-Light"/>
                <a:cs typeface="Gotham-Light"/>
              </a:rPr>
              <a:t>artidos tradicionales</a:t>
            </a:r>
            <a:endParaRPr lang="es-ES_tradnl" sz="1400" dirty="0">
              <a:solidFill>
                <a:schemeClr val="tx1">
                  <a:lumMod val="50000"/>
                  <a:lumOff val="50000"/>
                </a:schemeClr>
              </a:solidFill>
              <a:latin typeface="Gotham-Light"/>
              <a:cs typeface="Gotham-Light"/>
            </a:endParaRPr>
          </a:p>
        </p:txBody>
      </p:sp>
      <p:sp>
        <p:nvSpPr>
          <p:cNvPr id="46" name="Oval 45"/>
          <p:cNvSpPr/>
          <p:nvPr/>
        </p:nvSpPr>
        <p:spPr>
          <a:xfrm>
            <a:off x="4986855" y="4127471"/>
            <a:ext cx="45719" cy="45719"/>
          </a:xfrm>
          <a:prstGeom prst="ellipse">
            <a:avLst/>
          </a:prstGeom>
          <a:solidFill>
            <a:schemeClr val="tx1">
              <a:lumMod val="65000"/>
              <a:lumOff val="35000"/>
            </a:scheme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dirty="0">
              <a:solidFill>
                <a:schemeClr val="tx1">
                  <a:lumMod val="50000"/>
                  <a:lumOff val="50000"/>
                </a:schemeClr>
              </a:solidFill>
            </a:endParaRPr>
          </a:p>
        </p:txBody>
      </p:sp>
      <p:sp>
        <p:nvSpPr>
          <p:cNvPr id="47" name="Title 1"/>
          <p:cNvSpPr txBox="1">
            <a:spLocks/>
          </p:cNvSpPr>
          <p:nvPr/>
        </p:nvSpPr>
        <p:spPr>
          <a:xfrm>
            <a:off x="5010153" y="3936972"/>
            <a:ext cx="2362195" cy="5841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s-ES_tradnl" sz="1400" dirty="0" smtClean="0">
                <a:solidFill>
                  <a:schemeClr val="tx1">
                    <a:lumMod val="50000"/>
                    <a:lumOff val="50000"/>
                  </a:schemeClr>
                </a:solidFill>
                <a:latin typeface="Gotham-Light"/>
                <a:cs typeface="Gotham-Light"/>
              </a:rPr>
              <a:t>Reducción en la</a:t>
            </a:r>
          </a:p>
          <a:p>
            <a:pPr lvl="0" algn="l"/>
            <a:r>
              <a:rPr lang="es-ES_tradnl" sz="1400" dirty="0" smtClean="0">
                <a:solidFill>
                  <a:schemeClr val="tx1">
                    <a:lumMod val="50000"/>
                    <a:lumOff val="50000"/>
                  </a:schemeClr>
                </a:solidFill>
                <a:latin typeface="Gotham-Light"/>
                <a:cs typeface="Gotham-Light"/>
              </a:rPr>
              <a:t>participación</a:t>
            </a:r>
            <a:endParaRPr lang="es-ES_tradnl" sz="1400" dirty="0">
              <a:solidFill>
                <a:schemeClr val="tx1">
                  <a:lumMod val="50000"/>
                  <a:lumOff val="50000"/>
                </a:schemeClr>
              </a:solidFill>
              <a:latin typeface="Gotham-Light"/>
              <a:cs typeface="Gotham-Light"/>
            </a:endParaRPr>
          </a:p>
        </p:txBody>
      </p:sp>
    </p:spTree>
    <p:extLst>
      <p:ext uri="{BB962C8B-B14F-4D97-AF65-F5344CB8AC3E}">
        <p14:creationId xmlns:p14="http://schemas.microsoft.com/office/powerpoint/2010/main" val="24807591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2210</TotalTime>
  <Words>1854</Words>
  <Application>Microsoft Macintosh PowerPoint</Application>
  <PresentationFormat>On-screen Show (4:3)</PresentationFormat>
  <Paragraphs>222</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CONCERTACIÓN SOCIAL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PUERTO RICAN ECONOMY: CURRENT PERSPECTIVES</dc:title>
  <dc:creator>roberto gonzalez</dc:creator>
  <cp:lastModifiedBy>Maria Mari</cp:lastModifiedBy>
  <cp:revision>177</cp:revision>
  <cp:lastPrinted>2013-02-27T18:46:32Z</cp:lastPrinted>
  <dcterms:created xsi:type="dcterms:W3CDTF">2012-09-14T15:06:26Z</dcterms:created>
  <dcterms:modified xsi:type="dcterms:W3CDTF">2013-03-01T04:30:26Z</dcterms:modified>
</cp:coreProperties>
</file>