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34.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49"/>
  </p:notesMasterIdLst>
  <p:sldIdLst>
    <p:sldId id="261" r:id="rId6"/>
    <p:sldId id="262" r:id="rId7"/>
    <p:sldId id="1876" r:id="rId8"/>
    <p:sldId id="1892" r:id="rId9"/>
    <p:sldId id="1915" r:id="rId10"/>
    <p:sldId id="1097" r:id="rId11"/>
    <p:sldId id="987" r:id="rId12"/>
    <p:sldId id="1897" r:id="rId13"/>
    <p:sldId id="1894" r:id="rId14"/>
    <p:sldId id="1893" r:id="rId15"/>
    <p:sldId id="1898" r:id="rId16"/>
    <p:sldId id="263" r:id="rId17"/>
    <p:sldId id="1071" r:id="rId18"/>
    <p:sldId id="1870" r:id="rId19"/>
    <p:sldId id="1127" r:id="rId20"/>
    <p:sldId id="1189" r:id="rId21"/>
    <p:sldId id="1917" r:id="rId22"/>
    <p:sldId id="1900" r:id="rId23"/>
    <p:sldId id="1901" r:id="rId24"/>
    <p:sldId id="1907" r:id="rId25"/>
    <p:sldId id="1191" r:id="rId26"/>
    <p:sldId id="1918" r:id="rId27"/>
    <p:sldId id="1912" r:id="rId28"/>
    <p:sldId id="1902" r:id="rId29"/>
    <p:sldId id="1101" r:id="rId30"/>
    <p:sldId id="878" r:id="rId31"/>
    <p:sldId id="1880" r:id="rId32"/>
    <p:sldId id="1910" r:id="rId33"/>
    <p:sldId id="1919" r:id="rId34"/>
    <p:sldId id="1062" r:id="rId35"/>
    <p:sldId id="1016" r:id="rId36"/>
    <p:sldId id="985" r:id="rId37"/>
    <p:sldId id="1018" r:id="rId38"/>
    <p:sldId id="1160" r:id="rId39"/>
    <p:sldId id="283" r:id="rId40"/>
    <p:sldId id="703" r:id="rId41"/>
    <p:sldId id="1084" r:id="rId42"/>
    <p:sldId id="1905" r:id="rId43"/>
    <p:sldId id="1914" r:id="rId44"/>
    <p:sldId id="1908" r:id="rId45"/>
    <p:sldId id="1904" r:id="rId46"/>
    <p:sldId id="1116" r:id="rId47"/>
    <p:sldId id="1134" r:id="rId4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3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5"/>
    <p:restoredTop sz="94675"/>
  </p:normalViewPr>
  <p:slideViewPr>
    <p:cSldViewPr>
      <p:cViewPr varScale="1">
        <p:scale>
          <a:sx n="148" d="100"/>
          <a:sy n="148" d="100"/>
        </p:scale>
        <p:origin x="60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F2F708-8474-8E4D-86A6-3E1CD5123399}" type="datetimeFigureOut">
              <a:rPr lang="en-US" smtClean="0"/>
              <a:t>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AEB7AB-1C7D-244C-A69D-9B84739355B9}" type="slidenum">
              <a:rPr lang="en-US" smtClean="0"/>
              <a:t>‹#›</a:t>
            </a:fld>
            <a:endParaRPr lang="en-US"/>
          </a:p>
        </p:txBody>
      </p:sp>
    </p:spTree>
    <p:extLst>
      <p:ext uri="{BB962C8B-B14F-4D97-AF65-F5344CB8AC3E}">
        <p14:creationId xmlns:p14="http://schemas.microsoft.com/office/powerpoint/2010/main" val="1848342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0E601-15BF-7D4F-BA90-759FFA2D1D44}" type="slidenum">
              <a:rPr lang="en-US" smtClean="0"/>
              <a:t>1</a:t>
            </a:fld>
            <a:endParaRPr lang="en-US"/>
          </a:p>
        </p:txBody>
      </p:sp>
    </p:spTree>
    <p:extLst>
      <p:ext uri="{BB962C8B-B14F-4D97-AF65-F5344CB8AC3E}">
        <p14:creationId xmlns:p14="http://schemas.microsoft.com/office/powerpoint/2010/main" val="923326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0425" y="500063"/>
            <a:ext cx="4454525" cy="2505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80802" rtl="0" eaLnBrk="1" fontAlgn="auto" latinLnBrk="0" hangingPunct="1">
              <a:lnSpc>
                <a:spcPct val="100000"/>
              </a:lnSpc>
              <a:spcBef>
                <a:spcPts val="0"/>
              </a:spcBef>
              <a:spcAft>
                <a:spcPts val="0"/>
              </a:spcAft>
              <a:buClrTx/>
              <a:buSzTx/>
              <a:buFontTx/>
              <a:buNone/>
              <a:tabLst/>
              <a:defRPr/>
            </a:pPr>
            <a:fld id="{88D33D76-6FDA-4754-9EAD-7C43C9452341}"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880802"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0183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A7D91-827A-45CE-96ED-42794880378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144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AD169-DF4D-4653-B034-092F5506F45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736218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EB7AB-1C7D-244C-A69D-9B84739355B9}" type="slidenum">
              <a:rPr lang="en-US" smtClean="0"/>
              <a:t>13</a:t>
            </a:fld>
            <a:endParaRPr lang="en-US"/>
          </a:p>
        </p:txBody>
      </p:sp>
    </p:spTree>
    <p:extLst>
      <p:ext uri="{BB962C8B-B14F-4D97-AF65-F5344CB8AC3E}">
        <p14:creationId xmlns:p14="http://schemas.microsoft.com/office/powerpoint/2010/main" val="1772147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790" rtl="0" eaLnBrk="1" fontAlgn="auto" latinLnBrk="0" hangingPunct="1">
              <a:lnSpc>
                <a:spcPct val="100000"/>
              </a:lnSpc>
              <a:spcBef>
                <a:spcPts val="0"/>
              </a:spcBef>
              <a:spcAft>
                <a:spcPts val="0"/>
              </a:spcAft>
              <a:buClrTx/>
              <a:buSzTx/>
              <a:buFontTx/>
              <a:buNone/>
              <a:tabLst/>
              <a:defRPr/>
            </a:pPr>
            <a:fld id="{7949FAB0-274D-4929-8395-D90DCE6F4BF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79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282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30134-6D79-460B-9331-ECAC3862082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430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EB7AB-1C7D-244C-A69D-9B84739355B9}" type="slidenum">
              <a:rPr lang="en-US" smtClean="0"/>
              <a:t>27</a:t>
            </a:fld>
            <a:endParaRPr lang="en-US"/>
          </a:p>
        </p:txBody>
      </p:sp>
    </p:spTree>
    <p:extLst>
      <p:ext uri="{BB962C8B-B14F-4D97-AF65-F5344CB8AC3E}">
        <p14:creationId xmlns:p14="http://schemas.microsoft.com/office/powerpoint/2010/main" val="1286511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EB7AB-1C7D-244C-A69D-9B84739355B9}" type="slidenum">
              <a:rPr lang="en-US" smtClean="0"/>
              <a:t>35</a:t>
            </a:fld>
            <a:endParaRPr lang="en-US"/>
          </a:p>
        </p:txBody>
      </p:sp>
    </p:spTree>
    <p:extLst>
      <p:ext uri="{BB962C8B-B14F-4D97-AF65-F5344CB8AC3E}">
        <p14:creationId xmlns:p14="http://schemas.microsoft.com/office/powerpoint/2010/main" val="3901322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s-P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PR"/>
          </a:p>
        </p:txBody>
      </p:sp>
      <p:sp>
        <p:nvSpPr>
          <p:cNvPr id="4" name="Date Placeholder 3"/>
          <p:cNvSpPr>
            <a:spLocks noGrp="1"/>
          </p:cNvSpPr>
          <p:nvPr>
            <p:ph type="dt" sz="half" idx="10"/>
          </p:nvPr>
        </p:nvSpPr>
        <p:spPr/>
        <p:txBody>
          <a:bodyPr/>
          <a:lstStyle/>
          <a:p>
            <a:fld id="{DD32E727-C230-4B72-B625-0951B336CDAA}" type="datetimeFigureOut">
              <a:rPr lang="es-PR" smtClean="0"/>
              <a:t>03/20/19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9F395976-79EE-48EA-A266-FB059AF8D08A}" type="slidenum">
              <a:rPr lang="es-PR" smtClean="0"/>
              <a:t>‹#›</a:t>
            </a:fld>
            <a:endParaRPr lang="es-PR"/>
          </a:p>
        </p:txBody>
      </p:sp>
    </p:spTree>
    <p:extLst>
      <p:ext uri="{BB962C8B-B14F-4D97-AF65-F5344CB8AC3E}">
        <p14:creationId xmlns:p14="http://schemas.microsoft.com/office/powerpoint/2010/main" val="12346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Date Placeholder 3"/>
          <p:cNvSpPr>
            <a:spLocks noGrp="1"/>
          </p:cNvSpPr>
          <p:nvPr>
            <p:ph type="dt" sz="half" idx="10"/>
          </p:nvPr>
        </p:nvSpPr>
        <p:spPr/>
        <p:txBody>
          <a:bodyPr/>
          <a:lstStyle/>
          <a:p>
            <a:fld id="{DD32E727-C230-4B72-B625-0951B336CDAA}" type="datetimeFigureOut">
              <a:rPr lang="es-PR" smtClean="0"/>
              <a:t>03/20/19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9F395976-79EE-48EA-A266-FB059AF8D08A}" type="slidenum">
              <a:rPr lang="es-PR" smtClean="0"/>
              <a:t>‹#›</a:t>
            </a:fld>
            <a:endParaRPr lang="es-PR"/>
          </a:p>
        </p:txBody>
      </p:sp>
    </p:spTree>
    <p:extLst>
      <p:ext uri="{BB962C8B-B14F-4D97-AF65-F5344CB8AC3E}">
        <p14:creationId xmlns:p14="http://schemas.microsoft.com/office/powerpoint/2010/main" val="335067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endParaRPr lang="es-P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Date Placeholder 3"/>
          <p:cNvSpPr>
            <a:spLocks noGrp="1"/>
          </p:cNvSpPr>
          <p:nvPr>
            <p:ph type="dt" sz="half" idx="10"/>
          </p:nvPr>
        </p:nvSpPr>
        <p:spPr/>
        <p:txBody>
          <a:bodyPr/>
          <a:lstStyle/>
          <a:p>
            <a:fld id="{DD32E727-C230-4B72-B625-0951B336CDAA}" type="datetimeFigureOut">
              <a:rPr lang="es-PR" smtClean="0"/>
              <a:t>03/20/19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9F395976-79EE-48EA-A266-FB059AF8D08A}" type="slidenum">
              <a:rPr lang="es-PR" smtClean="0"/>
              <a:t>‹#›</a:t>
            </a:fld>
            <a:endParaRPr lang="es-PR"/>
          </a:p>
        </p:txBody>
      </p:sp>
    </p:spTree>
    <p:extLst>
      <p:ext uri="{BB962C8B-B14F-4D97-AF65-F5344CB8AC3E}">
        <p14:creationId xmlns:p14="http://schemas.microsoft.com/office/powerpoint/2010/main" val="4279060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endParaRPr lang="es-P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PR"/>
          </a:p>
        </p:txBody>
      </p:sp>
      <p:sp>
        <p:nvSpPr>
          <p:cNvPr id="4" name="Date Placeholder 3"/>
          <p:cNvSpPr>
            <a:spLocks noGrp="1"/>
          </p:cNvSpPr>
          <p:nvPr>
            <p:ph type="dt" sz="half" idx="10"/>
          </p:nvPr>
        </p:nvSpPr>
        <p:spPr/>
        <p:txBody>
          <a:bodyPr/>
          <a:lstStyle/>
          <a:p>
            <a:fld id="{EB3AFFFB-BD06-4992-A7F6-CD135DF5214A}" type="datetimeFigureOut">
              <a:rPr lang="es-PR" smtClean="0"/>
              <a:t>03/20/19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415A99CD-D139-4983-AE33-E62818FA78E7}" type="slidenum">
              <a:rPr lang="es-PR" smtClean="0"/>
              <a:t>‹#›</a:t>
            </a:fld>
            <a:endParaRPr lang="es-PR"/>
          </a:p>
        </p:txBody>
      </p:sp>
    </p:spTree>
    <p:extLst>
      <p:ext uri="{BB962C8B-B14F-4D97-AF65-F5344CB8AC3E}">
        <p14:creationId xmlns:p14="http://schemas.microsoft.com/office/powerpoint/2010/main" val="412846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Date Placeholder 3"/>
          <p:cNvSpPr>
            <a:spLocks noGrp="1"/>
          </p:cNvSpPr>
          <p:nvPr>
            <p:ph type="dt" sz="half" idx="10"/>
          </p:nvPr>
        </p:nvSpPr>
        <p:spPr/>
        <p:txBody>
          <a:bodyPr/>
          <a:lstStyle/>
          <a:p>
            <a:fld id="{EB3AFFFB-BD06-4992-A7F6-CD135DF5214A}" type="datetimeFigureOut">
              <a:rPr lang="es-PR" smtClean="0"/>
              <a:t>03/20/19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415A99CD-D139-4983-AE33-E62818FA78E7}" type="slidenum">
              <a:rPr lang="es-PR" smtClean="0"/>
              <a:t>‹#›</a:t>
            </a:fld>
            <a:endParaRPr lang="es-PR"/>
          </a:p>
        </p:txBody>
      </p:sp>
    </p:spTree>
    <p:extLst>
      <p:ext uri="{BB962C8B-B14F-4D97-AF65-F5344CB8AC3E}">
        <p14:creationId xmlns:p14="http://schemas.microsoft.com/office/powerpoint/2010/main" val="2630268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endParaRPr lang="es-P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3AFFFB-BD06-4992-A7F6-CD135DF5214A}" type="datetimeFigureOut">
              <a:rPr lang="es-PR" smtClean="0"/>
              <a:t>03/20/19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415A99CD-D139-4983-AE33-E62818FA78E7}" type="slidenum">
              <a:rPr lang="es-PR" smtClean="0"/>
              <a:t>‹#›</a:t>
            </a:fld>
            <a:endParaRPr lang="es-PR"/>
          </a:p>
        </p:txBody>
      </p:sp>
    </p:spTree>
    <p:extLst>
      <p:ext uri="{BB962C8B-B14F-4D97-AF65-F5344CB8AC3E}">
        <p14:creationId xmlns:p14="http://schemas.microsoft.com/office/powerpoint/2010/main" val="1404349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P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5" name="Date Placeholder 4"/>
          <p:cNvSpPr>
            <a:spLocks noGrp="1"/>
          </p:cNvSpPr>
          <p:nvPr>
            <p:ph type="dt" sz="half" idx="10"/>
          </p:nvPr>
        </p:nvSpPr>
        <p:spPr/>
        <p:txBody>
          <a:bodyPr/>
          <a:lstStyle/>
          <a:p>
            <a:fld id="{EB3AFFFB-BD06-4992-A7F6-CD135DF5214A}" type="datetimeFigureOut">
              <a:rPr lang="es-PR" smtClean="0"/>
              <a:t>03/20/19</a:t>
            </a:fld>
            <a:endParaRPr lang="es-PR"/>
          </a:p>
        </p:txBody>
      </p:sp>
      <p:sp>
        <p:nvSpPr>
          <p:cNvPr id="6" name="Footer Placeholder 5"/>
          <p:cNvSpPr>
            <a:spLocks noGrp="1"/>
          </p:cNvSpPr>
          <p:nvPr>
            <p:ph type="ftr" sz="quarter" idx="11"/>
          </p:nvPr>
        </p:nvSpPr>
        <p:spPr/>
        <p:txBody>
          <a:bodyPr/>
          <a:lstStyle/>
          <a:p>
            <a:endParaRPr lang="es-PR"/>
          </a:p>
        </p:txBody>
      </p:sp>
      <p:sp>
        <p:nvSpPr>
          <p:cNvPr id="7" name="Slide Number Placeholder 6"/>
          <p:cNvSpPr>
            <a:spLocks noGrp="1"/>
          </p:cNvSpPr>
          <p:nvPr>
            <p:ph type="sldNum" sz="quarter" idx="12"/>
          </p:nvPr>
        </p:nvSpPr>
        <p:spPr/>
        <p:txBody>
          <a:bodyPr/>
          <a:lstStyle/>
          <a:p>
            <a:fld id="{415A99CD-D139-4983-AE33-E62818FA78E7}" type="slidenum">
              <a:rPr lang="es-PR" smtClean="0"/>
              <a:t>‹#›</a:t>
            </a:fld>
            <a:endParaRPr lang="es-PR"/>
          </a:p>
        </p:txBody>
      </p:sp>
    </p:spTree>
    <p:extLst>
      <p:ext uri="{BB962C8B-B14F-4D97-AF65-F5344CB8AC3E}">
        <p14:creationId xmlns:p14="http://schemas.microsoft.com/office/powerpoint/2010/main" val="3995088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P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7" name="Date Placeholder 6"/>
          <p:cNvSpPr>
            <a:spLocks noGrp="1"/>
          </p:cNvSpPr>
          <p:nvPr>
            <p:ph type="dt" sz="half" idx="10"/>
          </p:nvPr>
        </p:nvSpPr>
        <p:spPr/>
        <p:txBody>
          <a:bodyPr/>
          <a:lstStyle/>
          <a:p>
            <a:fld id="{EB3AFFFB-BD06-4992-A7F6-CD135DF5214A}" type="datetimeFigureOut">
              <a:rPr lang="es-PR" smtClean="0"/>
              <a:t>03/20/19</a:t>
            </a:fld>
            <a:endParaRPr lang="es-PR"/>
          </a:p>
        </p:txBody>
      </p:sp>
      <p:sp>
        <p:nvSpPr>
          <p:cNvPr id="8" name="Footer Placeholder 7"/>
          <p:cNvSpPr>
            <a:spLocks noGrp="1"/>
          </p:cNvSpPr>
          <p:nvPr>
            <p:ph type="ftr" sz="quarter" idx="11"/>
          </p:nvPr>
        </p:nvSpPr>
        <p:spPr/>
        <p:txBody>
          <a:bodyPr/>
          <a:lstStyle/>
          <a:p>
            <a:endParaRPr lang="es-PR"/>
          </a:p>
        </p:txBody>
      </p:sp>
      <p:sp>
        <p:nvSpPr>
          <p:cNvPr id="9" name="Slide Number Placeholder 8"/>
          <p:cNvSpPr>
            <a:spLocks noGrp="1"/>
          </p:cNvSpPr>
          <p:nvPr>
            <p:ph type="sldNum" sz="quarter" idx="12"/>
          </p:nvPr>
        </p:nvSpPr>
        <p:spPr/>
        <p:txBody>
          <a:bodyPr/>
          <a:lstStyle/>
          <a:p>
            <a:fld id="{415A99CD-D139-4983-AE33-E62818FA78E7}" type="slidenum">
              <a:rPr lang="es-PR" smtClean="0"/>
              <a:t>‹#›</a:t>
            </a:fld>
            <a:endParaRPr lang="es-PR"/>
          </a:p>
        </p:txBody>
      </p:sp>
    </p:spTree>
    <p:extLst>
      <p:ext uri="{BB962C8B-B14F-4D97-AF65-F5344CB8AC3E}">
        <p14:creationId xmlns:p14="http://schemas.microsoft.com/office/powerpoint/2010/main" val="2840903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B3AFFFB-BD06-4992-A7F6-CD135DF5214A}" type="datetimeFigureOut">
              <a:rPr lang="es-PR" smtClean="0"/>
              <a:t>03/20/19</a:t>
            </a:fld>
            <a:endParaRPr lang="es-PR"/>
          </a:p>
        </p:txBody>
      </p:sp>
      <p:sp>
        <p:nvSpPr>
          <p:cNvPr id="4" name="Footer Placeholder 3"/>
          <p:cNvSpPr>
            <a:spLocks noGrp="1"/>
          </p:cNvSpPr>
          <p:nvPr>
            <p:ph type="ftr" sz="quarter" idx="11"/>
          </p:nvPr>
        </p:nvSpPr>
        <p:spPr/>
        <p:txBody>
          <a:bodyPr/>
          <a:lstStyle/>
          <a:p>
            <a:endParaRPr lang="es-PR"/>
          </a:p>
        </p:txBody>
      </p:sp>
      <p:sp>
        <p:nvSpPr>
          <p:cNvPr id="5" name="Slide Number Placeholder 4"/>
          <p:cNvSpPr>
            <a:spLocks noGrp="1"/>
          </p:cNvSpPr>
          <p:nvPr>
            <p:ph type="sldNum" sz="quarter" idx="12"/>
          </p:nvPr>
        </p:nvSpPr>
        <p:spPr/>
        <p:txBody>
          <a:bodyPr/>
          <a:lstStyle/>
          <a:p>
            <a:fld id="{415A99CD-D139-4983-AE33-E62818FA78E7}" type="slidenum">
              <a:rPr lang="es-PR" smtClean="0"/>
              <a:t>‹#›</a:t>
            </a:fld>
            <a:endParaRPr lang="es-PR"/>
          </a:p>
        </p:txBody>
      </p:sp>
    </p:spTree>
    <p:extLst>
      <p:ext uri="{BB962C8B-B14F-4D97-AF65-F5344CB8AC3E}">
        <p14:creationId xmlns:p14="http://schemas.microsoft.com/office/powerpoint/2010/main" val="1644895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AFFFB-BD06-4992-A7F6-CD135DF5214A}" type="datetimeFigureOut">
              <a:rPr lang="es-PR" smtClean="0"/>
              <a:t>03/20/19</a:t>
            </a:fld>
            <a:endParaRPr lang="es-PR"/>
          </a:p>
        </p:txBody>
      </p:sp>
      <p:sp>
        <p:nvSpPr>
          <p:cNvPr id="3" name="Footer Placeholder 2"/>
          <p:cNvSpPr>
            <a:spLocks noGrp="1"/>
          </p:cNvSpPr>
          <p:nvPr>
            <p:ph type="ftr" sz="quarter" idx="11"/>
          </p:nvPr>
        </p:nvSpPr>
        <p:spPr/>
        <p:txBody>
          <a:bodyPr/>
          <a:lstStyle/>
          <a:p>
            <a:endParaRPr lang="es-PR"/>
          </a:p>
        </p:txBody>
      </p:sp>
      <p:sp>
        <p:nvSpPr>
          <p:cNvPr id="4" name="Slide Number Placeholder 3"/>
          <p:cNvSpPr>
            <a:spLocks noGrp="1"/>
          </p:cNvSpPr>
          <p:nvPr>
            <p:ph type="sldNum" sz="quarter" idx="12"/>
          </p:nvPr>
        </p:nvSpPr>
        <p:spPr/>
        <p:txBody>
          <a:bodyPr/>
          <a:lstStyle/>
          <a:p>
            <a:fld id="{415A99CD-D139-4983-AE33-E62818FA78E7}" type="slidenum">
              <a:rPr lang="es-PR" smtClean="0"/>
              <a:t>‹#›</a:t>
            </a:fld>
            <a:endParaRPr lang="es-PR"/>
          </a:p>
        </p:txBody>
      </p:sp>
    </p:spTree>
    <p:extLst>
      <p:ext uri="{BB962C8B-B14F-4D97-AF65-F5344CB8AC3E}">
        <p14:creationId xmlns:p14="http://schemas.microsoft.com/office/powerpoint/2010/main" val="4262525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endParaRPr lang="es-P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3AFFFB-BD06-4992-A7F6-CD135DF5214A}" type="datetimeFigureOut">
              <a:rPr lang="es-PR" smtClean="0"/>
              <a:t>03/20/19</a:t>
            </a:fld>
            <a:endParaRPr lang="es-PR"/>
          </a:p>
        </p:txBody>
      </p:sp>
      <p:sp>
        <p:nvSpPr>
          <p:cNvPr id="6" name="Footer Placeholder 5"/>
          <p:cNvSpPr>
            <a:spLocks noGrp="1"/>
          </p:cNvSpPr>
          <p:nvPr>
            <p:ph type="ftr" sz="quarter" idx="11"/>
          </p:nvPr>
        </p:nvSpPr>
        <p:spPr/>
        <p:txBody>
          <a:bodyPr/>
          <a:lstStyle/>
          <a:p>
            <a:endParaRPr lang="es-PR"/>
          </a:p>
        </p:txBody>
      </p:sp>
      <p:sp>
        <p:nvSpPr>
          <p:cNvPr id="7" name="Slide Number Placeholder 6"/>
          <p:cNvSpPr>
            <a:spLocks noGrp="1"/>
          </p:cNvSpPr>
          <p:nvPr>
            <p:ph type="sldNum" sz="quarter" idx="12"/>
          </p:nvPr>
        </p:nvSpPr>
        <p:spPr/>
        <p:txBody>
          <a:bodyPr/>
          <a:lstStyle/>
          <a:p>
            <a:fld id="{415A99CD-D139-4983-AE33-E62818FA78E7}" type="slidenum">
              <a:rPr lang="es-PR" smtClean="0"/>
              <a:t>‹#›</a:t>
            </a:fld>
            <a:endParaRPr lang="es-PR"/>
          </a:p>
        </p:txBody>
      </p:sp>
    </p:spTree>
    <p:extLst>
      <p:ext uri="{BB962C8B-B14F-4D97-AF65-F5344CB8AC3E}">
        <p14:creationId xmlns:p14="http://schemas.microsoft.com/office/powerpoint/2010/main" val="3274006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Date Placeholder 3"/>
          <p:cNvSpPr>
            <a:spLocks noGrp="1"/>
          </p:cNvSpPr>
          <p:nvPr>
            <p:ph type="dt" sz="half" idx="10"/>
          </p:nvPr>
        </p:nvSpPr>
        <p:spPr/>
        <p:txBody>
          <a:bodyPr/>
          <a:lstStyle/>
          <a:p>
            <a:fld id="{DD32E727-C230-4B72-B625-0951B336CDAA}" type="datetimeFigureOut">
              <a:rPr lang="es-PR" smtClean="0"/>
              <a:t>03/20/19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9F395976-79EE-48EA-A266-FB059AF8D08A}" type="slidenum">
              <a:rPr lang="es-PR" smtClean="0"/>
              <a:t>‹#›</a:t>
            </a:fld>
            <a:endParaRPr lang="es-PR"/>
          </a:p>
        </p:txBody>
      </p:sp>
    </p:spTree>
    <p:extLst>
      <p:ext uri="{BB962C8B-B14F-4D97-AF65-F5344CB8AC3E}">
        <p14:creationId xmlns:p14="http://schemas.microsoft.com/office/powerpoint/2010/main" val="1145673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endParaRPr lang="es-P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R"/>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3AFFFB-BD06-4992-A7F6-CD135DF5214A}" type="datetimeFigureOut">
              <a:rPr lang="es-PR" smtClean="0"/>
              <a:t>03/20/19</a:t>
            </a:fld>
            <a:endParaRPr lang="es-PR"/>
          </a:p>
        </p:txBody>
      </p:sp>
      <p:sp>
        <p:nvSpPr>
          <p:cNvPr id="6" name="Footer Placeholder 5"/>
          <p:cNvSpPr>
            <a:spLocks noGrp="1"/>
          </p:cNvSpPr>
          <p:nvPr>
            <p:ph type="ftr" sz="quarter" idx="11"/>
          </p:nvPr>
        </p:nvSpPr>
        <p:spPr/>
        <p:txBody>
          <a:bodyPr/>
          <a:lstStyle/>
          <a:p>
            <a:endParaRPr lang="es-PR"/>
          </a:p>
        </p:txBody>
      </p:sp>
      <p:sp>
        <p:nvSpPr>
          <p:cNvPr id="7" name="Slide Number Placeholder 6"/>
          <p:cNvSpPr>
            <a:spLocks noGrp="1"/>
          </p:cNvSpPr>
          <p:nvPr>
            <p:ph type="sldNum" sz="quarter" idx="12"/>
          </p:nvPr>
        </p:nvSpPr>
        <p:spPr/>
        <p:txBody>
          <a:bodyPr/>
          <a:lstStyle/>
          <a:p>
            <a:fld id="{415A99CD-D139-4983-AE33-E62818FA78E7}" type="slidenum">
              <a:rPr lang="es-PR" smtClean="0"/>
              <a:t>‹#›</a:t>
            </a:fld>
            <a:endParaRPr lang="es-PR"/>
          </a:p>
        </p:txBody>
      </p:sp>
    </p:spTree>
    <p:extLst>
      <p:ext uri="{BB962C8B-B14F-4D97-AF65-F5344CB8AC3E}">
        <p14:creationId xmlns:p14="http://schemas.microsoft.com/office/powerpoint/2010/main" val="48370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Date Placeholder 3"/>
          <p:cNvSpPr>
            <a:spLocks noGrp="1"/>
          </p:cNvSpPr>
          <p:nvPr>
            <p:ph type="dt" sz="half" idx="10"/>
          </p:nvPr>
        </p:nvSpPr>
        <p:spPr/>
        <p:txBody>
          <a:bodyPr/>
          <a:lstStyle/>
          <a:p>
            <a:fld id="{EB3AFFFB-BD06-4992-A7F6-CD135DF5214A}" type="datetimeFigureOut">
              <a:rPr lang="es-PR" smtClean="0"/>
              <a:t>03/20/19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415A99CD-D139-4983-AE33-E62818FA78E7}" type="slidenum">
              <a:rPr lang="es-PR" smtClean="0"/>
              <a:t>‹#›</a:t>
            </a:fld>
            <a:endParaRPr lang="es-PR"/>
          </a:p>
        </p:txBody>
      </p:sp>
    </p:spTree>
    <p:extLst>
      <p:ext uri="{BB962C8B-B14F-4D97-AF65-F5344CB8AC3E}">
        <p14:creationId xmlns:p14="http://schemas.microsoft.com/office/powerpoint/2010/main" val="2737661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endParaRPr lang="es-P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Date Placeholder 3"/>
          <p:cNvSpPr>
            <a:spLocks noGrp="1"/>
          </p:cNvSpPr>
          <p:nvPr>
            <p:ph type="dt" sz="half" idx="10"/>
          </p:nvPr>
        </p:nvSpPr>
        <p:spPr/>
        <p:txBody>
          <a:bodyPr/>
          <a:lstStyle/>
          <a:p>
            <a:fld id="{EB3AFFFB-BD06-4992-A7F6-CD135DF5214A}" type="datetimeFigureOut">
              <a:rPr lang="es-PR" smtClean="0"/>
              <a:t>03/20/19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415A99CD-D139-4983-AE33-E62818FA78E7}" type="slidenum">
              <a:rPr lang="es-PR" smtClean="0"/>
              <a:t>‹#›</a:t>
            </a:fld>
            <a:endParaRPr lang="es-PR"/>
          </a:p>
        </p:txBody>
      </p:sp>
    </p:spTree>
    <p:extLst>
      <p:ext uri="{BB962C8B-B14F-4D97-AF65-F5344CB8AC3E}">
        <p14:creationId xmlns:p14="http://schemas.microsoft.com/office/powerpoint/2010/main" val="1468682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288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4637"/>
          </a:xfrm>
          <a:prstGeom prst="rect">
            <a:avLst/>
          </a:prstGeom>
        </p:spPr>
        <p:txBody>
          <a:bodyPr/>
          <a:lstStyle/>
          <a:p>
            <a:fld id="{9DF0DDE9-C7F6-4B09-86EA-C7A210B862F7}" type="datetimeFigureOut">
              <a:rPr lang="es-PR" smtClean="0"/>
              <a:t>03/20/19</a:t>
            </a:fld>
            <a:endParaRPr lang="es-PR"/>
          </a:p>
        </p:txBody>
      </p:sp>
      <p:sp>
        <p:nvSpPr>
          <p:cNvPr id="3" name="Footer Placeholder 2"/>
          <p:cNvSpPr>
            <a:spLocks noGrp="1"/>
          </p:cNvSpPr>
          <p:nvPr>
            <p:ph type="ftr" sz="quarter" idx="11"/>
          </p:nvPr>
        </p:nvSpPr>
        <p:spPr>
          <a:xfrm>
            <a:off x="3124200" y="4767263"/>
            <a:ext cx="2895600" cy="274637"/>
          </a:xfrm>
          <a:prstGeom prst="rect">
            <a:avLst/>
          </a:prstGeom>
        </p:spPr>
        <p:txBody>
          <a:bodyPr/>
          <a:lstStyle/>
          <a:p>
            <a:endParaRPr lang="es-PR"/>
          </a:p>
        </p:txBody>
      </p:sp>
      <p:sp>
        <p:nvSpPr>
          <p:cNvPr id="4" name="Slide Number Placeholder 3"/>
          <p:cNvSpPr>
            <a:spLocks noGrp="1"/>
          </p:cNvSpPr>
          <p:nvPr>
            <p:ph type="sldNum" sz="quarter" idx="12"/>
          </p:nvPr>
        </p:nvSpPr>
        <p:spPr>
          <a:xfrm>
            <a:off x="6553200" y="4767263"/>
            <a:ext cx="2133600" cy="274637"/>
          </a:xfrm>
          <a:prstGeom prst="rect">
            <a:avLst/>
          </a:prstGeom>
        </p:spPr>
        <p:txBody>
          <a:bodyPr/>
          <a:lstStyle/>
          <a:p>
            <a:fld id="{6B4D6594-364E-48DF-A913-28A265952C04}" type="slidenum">
              <a:rPr lang="es-PR" smtClean="0"/>
              <a:t>‹#›</a:t>
            </a:fld>
            <a:endParaRPr lang="es-PR"/>
          </a:p>
        </p:txBody>
      </p:sp>
    </p:spTree>
    <p:extLst>
      <p:ext uri="{BB962C8B-B14F-4D97-AF65-F5344CB8AC3E}">
        <p14:creationId xmlns:p14="http://schemas.microsoft.com/office/powerpoint/2010/main" val="2646952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Date Placeholder 3"/>
          <p:cNvSpPr>
            <a:spLocks noGrp="1"/>
          </p:cNvSpPr>
          <p:nvPr>
            <p:ph type="dt" sz="half" idx="10"/>
          </p:nvPr>
        </p:nvSpPr>
        <p:spPr/>
        <p:txBody>
          <a:bodyPr/>
          <a:lstStyle/>
          <a:p>
            <a:fld id="{DD32E727-C230-4B72-B625-0951B336CDAA}" type="datetimeFigureOut">
              <a:rPr lang="es-PR" smtClean="0"/>
              <a:t>03/20/19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9F395976-79EE-48EA-A266-FB059AF8D08A}" type="slidenum">
              <a:rPr lang="es-PR" smtClean="0"/>
              <a:t>‹#›</a:t>
            </a:fld>
            <a:endParaRPr lang="es-PR"/>
          </a:p>
        </p:txBody>
      </p:sp>
    </p:spTree>
    <p:extLst>
      <p:ext uri="{BB962C8B-B14F-4D97-AF65-F5344CB8AC3E}">
        <p14:creationId xmlns:p14="http://schemas.microsoft.com/office/powerpoint/2010/main" val="619868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88" b="0" i="0">
                <a:solidFill>
                  <a:srgbClr val="2A500F"/>
                </a:solidFill>
                <a:latin typeface="Trebuchet MS"/>
                <a:cs typeface="Trebuchet MS"/>
              </a:defRPr>
            </a:lvl1pPr>
          </a:lstStyle>
          <a:p>
            <a:endParaRPr/>
          </a:p>
        </p:txBody>
      </p:sp>
      <p:sp>
        <p:nvSpPr>
          <p:cNvPr id="3" name="Holder 3"/>
          <p:cNvSpPr>
            <a:spLocks noGrp="1"/>
          </p:cNvSpPr>
          <p:nvPr>
            <p:ph sz="half" idx="2"/>
          </p:nvPr>
        </p:nvSpPr>
        <p:spPr>
          <a:xfrm>
            <a:off x="457200" y="1183005"/>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095E5EF5-B723-477B-984F-BC28A0DF59B7}" type="datetime1">
              <a:rPr lang="es-ES_tradnl" smtClean="0"/>
              <a:t>20/3/19</a:t>
            </a:fld>
            <a:endParaRPr lang="en-US"/>
          </a:p>
        </p:txBody>
      </p:sp>
      <p:sp>
        <p:nvSpPr>
          <p:cNvPr id="7" name="Holder 7"/>
          <p:cNvSpPr>
            <a:spLocks noGrp="1"/>
          </p:cNvSpPr>
          <p:nvPr>
            <p:ph type="sldNum" sz="quarter" idx="7"/>
          </p:nvPr>
        </p:nvSpPr>
        <p:spPr/>
        <p:txBody>
          <a:bodyPr lIns="0" tIns="0" rIns="0" bIns="0"/>
          <a:lstStyle>
            <a:lvl1pPr>
              <a:defRPr sz="506" b="0" i="0">
                <a:solidFill>
                  <a:srgbClr val="90C225"/>
                </a:solidFill>
                <a:latin typeface="Trebuchet MS"/>
                <a:cs typeface="Trebuchet MS"/>
              </a:defRPr>
            </a:lvl1pPr>
          </a:lstStyle>
          <a:p>
            <a:pPr marL="14288">
              <a:spcBef>
                <a:spcPts val="26"/>
              </a:spcBef>
            </a:pPr>
            <a:fld id="{81D60167-4931-47E6-BA6A-407CBD079E47}" type="slidenum">
              <a:rPr lang="en-US" smtClean="0"/>
              <a:pPr marL="14288">
                <a:spcBef>
                  <a:spcPts val="26"/>
                </a:spcBef>
              </a:pPr>
              <a:t>‹#›</a:t>
            </a:fld>
            <a:endParaRPr lang="en-US" dirty="0"/>
          </a:p>
        </p:txBody>
      </p:sp>
    </p:spTree>
    <p:extLst>
      <p:ext uri="{BB962C8B-B14F-4D97-AF65-F5344CB8AC3E}">
        <p14:creationId xmlns:p14="http://schemas.microsoft.com/office/powerpoint/2010/main" val="11758214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endParaRPr lang="es-P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PR"/>
          </a:p>
        </p:txBody>
      </p:sp>
      <p:sp>
        <p:nvSpPr>
          <p:cNvPr id="4" name="Date Placeholder 3"/>
          <p:cNvSpPr>
            <a:spLocks noGrp="1"/>
          </p:cNvSpPr>
          <p:nvPr>
            <p:ph type="dt" sz="half" idx="10"/>
          </p:nvPr>
        </p:nvSpPr>
        <p:spPr/>
        <p:txBody>
          <a:bodyPr/>
          <a:lstStyle/>
          <a:p>
            <a:fld id="{9DF0DDE9-C7F6-4B09-86EA-C7A210B862F7}" type="datetimeFigureOut">
              <a:rPr lang="es-PR" smtClean="0"/>
              <a:t>03/20/19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6B4D6594-364E-48DF-A913-28A265952C04}" type="slidenum">
              <a:rPr lang="es-PR" smtClean="0"/>
              <a:t>‹#›</a:t>
            </a:fld>
            <a:endParaRPr lang="es-PR"/>
          </a:p>
        </p:txBody>
      </p:sp>
    </p:spTree>
    <p:extLst>
      <p:ext uri="{BB962C8B-B14F-4D97-AF65-F5344CB8AC3E}">
        <p14:creationId xmlns:p14="http://schemas.microsoft.com/office/powerpoint/2010/main" val="1424794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Date Placeholder 3"/>
          <p:cNvSpPr>
            <a:spLocks noGrp="1"/>
          </p:cNvSpPr>
          <p:nvPr>
            <p:ph type="dt" sz="half" idx="10"/>
          </p:nvPr>
        </p:nvSpPr>
        <p:spPr/>
        <p:txBody>
          <a:bodyPr/>
          <a:lstStyle/>
          <a:p>
            <a:fld id="{9DF0DDE9-C7F6-4B09-86EA-C7A210B862F7}" type="datetimeFigureOut">
              <a:rPr lang="es-PR" smtClean="0"/>
              <a:t>03/20/19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6B4D6594-364E-48DF-A913-28A265952C04}" type="slidenum">
              <a:rPr lang="es-PR" smtClean="0"/>
              <a:t>‹#›</a:t>
            </a:fld>
            <a:endParaRPr lang="es-PR"/>
          </a:p>
        </p:txBody>
      </p:sp>
    </p:spTree>
    <p:extLst>
      <p:ext uri="{BB962C8B-B14F-4D97-AF65-F5344CB8AC3E}">
        <p14:creationId xmlns:p14="http://schemas.microsoft.com/office/powerpoint/2010/main" val="22148791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endParaRPr lang="es-P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F0DDE9-C7F6-4B09-86EA-C7A210B862F7}" type="datetimeFigureOut">
              <a:rPr lang="es-PR" smtClean="0"/>
              <a:t>03/20/19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6B4D6594-364E-48DF-A913-28A265952C04}" type="slidenum">
              <a:rPr lang="es-PR" smtClean="0"/>
              <a:t>‹#›</a:t>
            </a:fld>
            <a:endParaRPr lang="es-PR"/>
          </a:p>
        </p:txBody>
      </p:sp>
    </p:spTree>
    <p:extLst>
      <p:ext uri="{BB962C8B-B14F-4D97-AF65-F5344CB8AC3E}">
        <p14:creationId xmlns:p14="http://schemas.microsoft.com/office/powerpoint/2010/main" val="2678821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s-P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32E727-C230-4B72-B625-0951B336CDAA}" type="datetimeFigureOut">
              <a:rPr lang="es-PR" smtClean="0"/>
              <a:t>03/20/19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9F395976-79EE-48EA-A266-FB059AF8D08A}" type="slidenum">
              <a:rPr lang="es-PR" smtClean="0"/>
              <a:t>‹#›</a:t>
            </a:fld>
            <a:endParaRPr lang="es-PR"/>
          </a:p>
        </p:txBody>
      </p:sp>
    </p:spTree>
    <p:extLst>
      <p:ext uri="{BB962C8B-B14F-4D97-AF65-F5344CB8AC3E}">
        <p14:creationId xmlns:p14="http://schemas.microsoft.com/office/powerpoint/2010/main" val="3938117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P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5" name="Date Placeholder 4"/>
          <p:cNvSpPr>
            <a:spLocks noGrp="1"/>
          </p:cNvSpPr>
          <p:nvPr>
            <p:ph type="dt" sz="half" idx="10"/>
          </p:nvPr>
        </p:nvSpPr>
        <p:spPr/>
        <p:txBody>
          <a:bodyPr/>
          <a:lstStyle/>
          <a:p>
            <a:fld id="{9DF0DDE9-C7F6-4B09-86EA-C7A210B862F7}" type="datetimeFigureOut">
              <a:rPr lang="es-PR" smtClean="0"/>
              <a:t>03/20/19</a:t>
            </a:fld>
            <a:endParaRPr lang="es-PR"/>
          </a:p>
        </p:txBody>
      </p:sp>
      <p:sp>
        <p:nvSpPr>
          <p:cNvPr id="6" name="Footer Placeholder 5"/>
          <p:cNvSpPr>
            <a:spLocks noGrp="1"/>
          </p:cNvSpPr>
          <p:nvPr>
            <p:ph type="ftr" sz="quarter" idx="11"/>
          </p:nvPr>
        </p:nvSpPr>
        <p:spPr/>
        <p:txBody>
          <a:bodyPr/>
          <a:lstStyle/>
          <a:p>
            <a:endParaRPr lang="es-PR"/>
          </a:p>
        </p:txBody>
      </p:sp>
      <p:sp>
        <p:nvSpPr>
          <p:cNvPr id="7" name="Slide Number Placeholder 6"/>
          <p:cNvSpPr>
            <a:spLocks noGrp="1"/>
          </p:cNvSpPr>
          <p:nvPr>
            <p:ph type="sldNum" sz="quarter" idx="12"/>
          </p:nvPr>
        </p:nvSpPr>
        <p:spPr/>
        <p:txBody>
          <a:bodyPr/>
          <a:lstStyle/>
          <a:p>
            <a:fld id="{6B4D6594-364E-48DF-A913-28A265952C04}" type="slidenum">
              <a:rPr lang="es-PR" smtClean="0"/>
              <a:t>‹#›</a:t>
            </a:fld>
            <a:endParaRPr lang="es-PR"/>
          </a:p>
        </p:txBody>
      </p:sp>
    </p:spTree>
    <p:extLst>
      <p:ext uri="{BB962C8B-B14F-4D97-AF65-F5344CB8AC3E}">
        <p14:creationId xmlns:p14="http://schemas.microsoft.com/office/powerpoint/2010/main" val="2272433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s-P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7" name="Date Placeholder 6"/>
          <p:cNvSpPr>
            <a:spLocks noGrp="1"/>
          </p:cNvSpPr>
          <p:nvPr>
            <p:ph type="dt" sz="half" idx="10"/>
          </p:nvPr>
        </p:nvSpPr>
        <p:spPr/>
        <p:txBody>
          <a:bodyPr/>
          <a:lstStyle/>
          <a:p>
            <a:fld id="{9DF0DDE9-C7F6-4B09-86EA-C7A210B862F7}" type="datetimeFigureOut">
              <a:rPr lang="es-PR" smtClean="0"/>
              <a:t>03/20/19</a:t>
            </a:fld>
            <a:endParaRPr lang="es-PR"/>
          </a:p>
        </p:txBody>
      </p:sp>
      <p:sp>
        <p:nvSpPr>
          <p:cNvPr id="8" name="Footer Placeholder 7"/>
          <p:cNvSpPr>
            <a:spLocks noGrp="1"/>
          </p:cNvSpPr>
          <p:nvPr>
            <p:ph type="ftr" sz="quarter" idx="11"/>
          </p:nvPr>
        </p:nvSpPr>
        <p:spPr/>
        <p:txBody>
          <a:bodyPr/>
          <a:lstStyle/>
          <a:p>
            <a:endParaRPr lang="es-PR"/>
          </a:p>
        </p:txBody>
      </p:sp>
      <p:sp>
        <p:nvSpPr>
          <p:cNvPr id="9" name="Slide Number Placeholder 8"/>
          <p:cNvSpPr>
            <a:spLocks noGrp="1"/>
          </p:cNvSpPr>
          <p:nvPr>
            <p:ph type="sldNum" sz="quarter" idx="12"/>
          </p:nvPr>
        </p:nvSpPr>
        <p:spPr/>
        <p:txBody>
          <a:bodyPr/>
          <a:lstStyle/>
          <a:p>
            <a:fld id="{6B4D6594-364E-48DF-A913-28A265952C04}" type="slidenum">
              <a:rPr lang="es-PR" smtClean="0"/>
              <a:t>‹#›</a:t>
            </a:fld>
            <a:endParaRPr lang="es-PR"/>
          </a:p>
        </p:txBody>
      </p:sp>
    </p:spTree>
    <p:extLst>
      <p:ext uri="{BB962C8B-B14F-4D97-AF65-F5344CB8AC3E}">
        <p14:creationId xmlns:p14="http://schemas.microsoft.com/office/powerpoint/2010/main" val="279896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PR"/>
          </a:p>
        </p:txBody>
      </p:sp>
      <p:sp>
        <p:nvSpPr>
          <p:cNvPr id="3" name="Date Placeholder 2"/>
          <p:cNvSpPr>
            <a:spLocks noGrp="1"/>
          </p:cNvSpPr>
          <p:nvPr>
            <p:ph type="dt" sz="half" idx="10"/>
          </p:nvPr>
        </p:nvSpPr>
        <p:spPr/>
        <p:txBody>
          <a:bodyPr/>
          <a:lstStyle/>
          <a:p>
            <a:fld id="{9DF0DDE9-C7F6-4B09-86EA-C7A210B862F7}" type="datetimeFigureOut">
              <a:rPr lang="es-PR" smtClean="0"/>
              <a:t>03/20/19</a:t>
            </a:fld>
            <a:endParaRPr lang="es-PR"/>
          </a:p>
        </p:txBody>
      </p:sp>
      <p:sp>
        <p:nvSpPr>
          <p:cNvPr id="4" name="Footer Placeholder 3"/>
          <p:cNvSpPr>
            <a:spLocks noGrp="1"/>
          </p:cNvSpPr>
          <p:nvPr>
            <p:ph type="ftr" sz="quarter" idx="11"/>
          </p:nvPr>
        </p:nvSpPr>
        <p:spPr/>
        <p:txBody>
          <a:bodyPr/>
          <a:lstStyle/>
          <a:p>
            <a:endParaRPr lang="es-PR"/>
          </a:p>
        </p:txBody>
      </p:sp>
      <p:sp>
        <p:nvSpPr>
          <p:cNvPr id="5" name="Slide Number Placeholder 4"/>
          <p:cNvSpPr>
            <a:spLocks noGrp="1"/>
          </p:cNvSpPr>
          <p:nvPr>
            <p:ph type="sldNum" sz="quarter" idx="12"/>
          </p:nvPr>
        </p:nvSpPr>
        <p:spPr/>
        <p:txBody>
          <a:bodyPr/>
          <a:lstStyle/>
          <a:p>
            <a:fld id="{6B4D6594-364E-48DF-A913-28A265952C04}" type="slidenum">
              <a:rPr lang="es-PR" smtClean="0"/>
              <a:t>‹#›</a:t>
            </a:fld>
            <a:endParaRPr lang="es-PR"/>
          </a:p>
        </p:txBody>
      </p:sp>
    </p:spTree>
    <p:extLst>
      <p:ext uri="{BB962C8B-B14F-4D97-AF65-F5344CB8AC3E}">
        <p14:creationId xmlns:p14="http://schemas.microsoft.com/office/powerpoint/2010/main" val="2200937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F0DDE9-C7F6-4B09-86EA-C7A210B862F7}" type="datetimeFigureOut">
              <a:rPr lang="es-PR" smtClean="0"/>
              <a:t>03/20/19</a:t>
            </a:fld>
            <a:endParaRPr lang="es-PR"/>
          </a:p>
        </p:txBody>
      </p:sp>
      <p:sp>
        <p:nvSpPr>
          <p:cNvPr id="3" name="Footer Placeholder 2"/>
          <p:cNvSpPr>
            <a:spLocks noGrp="1"/>
          </p:cNvSpPr>
          <p:nvPr>
            <p:ph type="ftr" sz="quarter" idx="11"/>
          </p:nvPr>
        </p:nvSpPr>
        <p:spPr/>
        <p:txBody>
          <a:bodyPr/>
          <a:lstStyle/>
          <a:p>
            <a:endParaRPr lang="es-PR"/>
          </a:p>
        </p:txBody>
      </p:sp>
      <p:sp>
        <p:nvSpPr>
          <p:cNvPr id="4" name="Slide Number Placeholder 3"/>
          <p:cNvSpPr>
            <a:spLocks noGrp="1"/>
          </p:cNvSpPr>
          <p:nvPr>
            <p:ph type="sldNum" sz="quarter" idx="12"/>
          </p:nvPr>
        </p:nvSpPr>
        <p:spPr/>
        <p:txBody>
          <a:bodyPr/>
          <a:lstStyle/>
          <a:p>
            <a:fld id="{6B4D6594-364E-48DF-A913-28A265952C04}" type="slidenum">
              <a:rPr lang="es-PR" smtClean="0"/>
              <a:t>‹#›</a:t>
            </a:fld>
            <a:endParaRPr lang="es-PR"/>
          </a:p>
        </p:txBody>
      </p:sp>
    </p:spTree>
    <p:extLst>
      <p:ext uri="{BB962C8B-B14F-4D97-AF65-F5344CB8AC3E}">
        <p14:creationId xmlns:p14="http://schemas.microsoft.com/office/powerpoint/2010/main" val="3501234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endParaRPr lang="es-P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F0DDE9-C7F6-4B09-86EA-C7A210B862F7}" type="datetimeFigureOut">
              <a:rPr lang="es-PR" smtClean="0"/>
              <a:t>03/20/19</a:t>
            </a:fld>
            <a:endParaRPr lang="es-PR"/>
          </a:p>
        </p:txBody>
      </p:sp>
      <p:sp>
        <p:nvSpPr>
          <p:cNvPr id="6" name="Footer Placeholder 5"/>
          <p:cNvSpPr>
            <a:spLocks noGrp="1"/>
          </p:cNvSpPr>
          <p:nvPr>
            <p:ph type="ftr" sz="quarter" idx="11"/>
          </p:nvPr>
        </p:nvSpPr>
        <p:spPr/>
        <p:txBody>
          <a:bodyPr/>
          <a:lstStyle/>
          <a:p>
            <a:endParaRPr lang="es-PR"/>
          </a:p>
        </p:txBody>
      </p:sp>
      <p:sp>
        <p:nvSpPr>
          <p:cNvPr id="7" name="Slide Number Placeholder 6"/>
          <p:cNvSpPr>
            <a:spLocks noGrp="1"/>
          </p:cNvSpPr>
          <p:nvPr>
            <p:ph type="sldNum" sz="quarter" idx="12"/>
          </p:nvPr>
        </p:nvSpPr>
        <p:spPr/>
        <p:txBody>
          <a:bodyPr/>
          <a:lstStyle/>
          <a:p>
            <a:fld id="{6B4D6594-364E-48DF-A913-28A265952C04}" type="slidenum">
              <a:rPr lang="es-PR" smtClean="0"/>
              <a:t>‹#›</a:t>
            </a:fld>
            <a:endParaRPr lang="es-PR"/>
          </a:p>
        </p:txBody>
      </p:sp>
    </p:spTree>
    <p:extLst>
      <p:ext uri="{BB962C8B-B14F-4D97-AF65-F5344CB8AC3E}">
        <p14:creationId xmlns:p14="http://schemas.microsoft.com/office/powerpoint/2010/main" val="3651080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endParaRPr lang="es-P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R"/>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F0DDE9-C7F6-4B09-86EA-C7A210B862F7}" type="datetimeFigureOut">
              <a:rPr lang="es-PR" smtClean="0"/>
              <a:t>03/20/19</a:t>
            </a:fld>
            <a:endParaRPr lang="es-PR"/>
          </a:p>
        </p:txBody>
      </p:sp>
      <p:sp>
        <p:nvSpPr>
          <p:cNvPr id="6" name="Footer Placeholder 5"/>
          <p:cNvSpPr>
            <a:spLocks noGrp="1"/>
          </p:cNvSpPr>
          <p:nvPr>
            <p:ph type="ftr" sz="quarter" idx="11"/>
          </p:nvPr>
        </p:nvSpPr>
        <p:spPr/>
        <p:txBody>
          <a:bodyPr/>
          <a:lstStyle/>
          <a:p>
            <a:endParaRPr lang="es-PR"/>
          </a:p>
        </p:txBody>
      </p:sp>
      <p:sp>
        <p:nvSpPr>
          <p:cNvPr id="7" name="Slide Number Placeholder 6"/>
          <p:cNvSpPr>
            <a:spLocks noGrp="1"/>
          </p:cNvSpPr>
          <p:nvPr>
            <p:ph type="sldNum" sz="quarter" idx="12"/>
          </p:nvPr>
        </p:nvSpPr>
        <p:spPr/>
        <p:txBody>
          <a:bodyPr/>
          <a:lstStyle/>
          <a:p>
            <a:fld id="{6B4D6594-364E-48DF-A913-28A265952C04}" type="slidenum">
              <a:rPr lang="es-PR" smtClean="0"/>
              <a:t>‹#›</a:t>
            </a:fld>
            <a:endParaRPr lang="es-PR"/>
          </a:p>
        </p:txBody>
      </p:sp>
    </p:spTree>
    <p:extLst>
      <p:ext uri="{BB962C8B-B14F-4D97-AF65-F5344CB8AC3E}">
        <p14:creationId xmlns:p14="http://schemas.microsoft.com/office/powerpoint/2010/main" val="1894816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Date Placeholder 3"/>
          <p:cNvSpPr>
            <a:spLocks noGrp="1"/>
          </p:cNvSpPr>
          <p:nvPr>
            <p:ph type="dt" sz="half" idx="10"/>
          </p:nvPr>
        </p:nvSpPr>
        <p:spPr/>
        <p:txBody>
          <a:bodyPr/>
          <a:lstStyle/>
          <a:p>
            <a:fld id="{9DF0DDE9-C7F6-4B09-86EA-C7A210B862F7}" type="datetimeFigureOut">
              <a:rPr lang="es-PR" smtClean="0"/>
              <a:t>03/20/19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6B4D6594-364E-48DF-A913-28A265952C04}" type="slidenum">
              <a:rPr lang="es-PR" smtClean="0"/>
              <a:t>‹#›</a:t>
            </a:fld>
            <a:endParaRPr lang="es-PR"/>
          </a:p>
        </p:txBody>
      </p:sp>
    </p:spTree>
    <p:extLst>
      <p:ext uri="{BB962C8B-B14F-4D97-AF65-F5344CB8AC3E}">
        <p14:creationId xmlns:p14="http://schemas.microsoft.com/office/powerpoint/2010/main" val="1928972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endParaRPr lang="es-P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Date Placeholder 3"/>
          <p:cNvSpPr>
            <a:spLocks noGrp="1"/>
          </p:cNvSpPr>
          <p:nvPr>
            <p:ph type="dt" sz="half" idx="10"/>
          </p:nvPr>
        </p:nvSpPr>
        <p:spPr/>
        <p:txBody>
          <a:bodyPr/>
          <a:lstStyle/>
          <a:p>
            <a:fld id="{9DF0DDE9-C7F6-4B09-86EA-C7A210B862F7}" type="datetimeFigureOut">
              <a:rPr lang="es-PR" smtClean="0"/>
              <a:t>03/20/19</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6B4D6594-364E-48DF-A913-28A265952C04}" type="slidenum">
              <a:rPr lang="es-PR" smtClean="0"/>
              <a:t>‹#›</a:t>
            </a:fld>
            <a:endParaRPr lang="es-PR"/>
          </a:p>
        </p:txBody>
      </p:sp>
    </p:spTree>
    <p:extLst>
      <p:ext uri="{BB962C8B-B14F-4D97-AF65-F5344CB8AC3E}">
        <p14:creationId xmlns:p14="http://schemas.microsoft.com/office/powerpoint/2010/main" val="1812944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6F111-2543-854A-999E-9C35D013ECFA}"/>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4BEB42-351E-BF46-9B0C-B46E69B1BFDB}"/>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322C67-1CEC-EF4A-AE61-00B452F3797B}"/>
              </a:ext>
            </a:extLst>
          </p:cNvPr>
          <p:cNvSpPr>
            <a:spLocks noGrp="1"/>
          </p:cNvSpPr>
          <p:nvPr>
            <p:ph type="dt" sz="half" idx="10"/>
          </p:nvPr>
        </p:nvSpPr>
        <p:spPr/>
        <p:txBody>
          <a:bodyPr/>
          <a:lstStyle/>
          <a:p>
            <a:fld id="{A62DEA7F-CA28-9D49-ACCD-92ECF14C9603}" type="datetimeFigureOut">
              <a:rPr lang="en-US" smtClean="0"/>
              <a:t>3/20/19</a:t>
            </a:fld>
            <a:endParaRPr lang="en-US"/>
          </a:p>
        </p:txBody>
      </p:sp>
      <p:sp>
        <p:nvSpPr>
          <p:cNvPr id="5" name="Footer Placeholder 4">
            <a:extLst>
              <a:ext uri="{FF2B5EF4-FFF2-40B4-BE49-F238E27FC236}">
                <a16:creationId xmlns:a16="http://schemas.microsoft.com/office/drawing/2014/main" id="{B0507A4A-AEBE-814C-B4C0-DE757C870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E90FB3-B5C1-D848-ADEA-34D4A3FCE117}"/>
              </a:ext>
            </a:extLst>
          </p:cNvPr>
          <p:cNvSpPr>
            <a:spLocks noGrp="1"/>
          </p:cNvSpPr>
          <p:nvPr>
            <p:ph type="sldNum" sz="quarter" idx="12"/>
          </p:nvPr>
        </p:nvSpPr>
        <p:spPr/>
        <p:txBody>
          <a:bodyPr/>
          <a:lstStyle/>
          <a:p>
            <a:fld id="{458F662B-0385-A149-B189-B4DB1022B8C1}" type="slidenum">
              <a:rPr lang="en-US" smtClean="0"/>
              <a:t>‹#›</a:t>
            </a:fld>
            <a:endParaRPr lang="en-US"/>
          </a:p>
        </p:txBody>
      </p:sp>
    </p:spTree>
    <p:extLst>
      <p:ext uri="{BB962C8B-B14F-4D97-AF65-F5344CB8AC3E}">
        <p14:creationId xmlns:p14="http://schemas.microsoft.com/office/powerpoint/2010/main" val="26920463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E6B2C-41E3-3A48-B5F2-3399A05322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8B93D-088D-324A-A300-5B8ED4329A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36492-158D-834A-B459-50EDF3640BB3}"/>
              </a:ext>
            </a:extLst>
          </p:cNvPr>
          <p:cNvSpPr>
            <a:spLocks noGrp="1"/>
          </p:cNvSpPr>
          <p:nvPr>
            <p:ph type="dt" sz="half" idx="10"/>
          </p:nvPr>
        </p:nvSpPr>
        <p:spPr/>
        <p:txBody>
          <a:bodyPr/>
          <a:lstStyle/>
          <a:p>
            <a:fld id="{A62DEA7F-CA28-9D49-ACCD-92ECF14C9603}" type="datetimeFigureOut">
              <a:rPr lang="en-US" smtClean="0"/>
              <a:t>3/20/19</a:t>
            </a:fld>
            <a:endParaRPr lang="en-US"/>
          </a:p>
        </p:txBody>
      </p:sp>
      <p:sp>
        <p:nvSpPr>
          <p:cNvPr id="5" name="Footer Placeholder 4">
            <a:extLst>
              <a:ext uri="{FF2B5EF4-FFF2-40B4-BE49-F238E27FC236}">
                <a16:creationId xmlns:a16="http://schemas.microsoft.com/office/drawing/2014/main" id="{D282B70E-C5F5-D449-BA37-C4729B92AB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A3D843-6CCB-9D46-82EF-6944DA425660}"/>
              </a:ext>
            </a:extLst>
          </p:cNvPr>
          <p:cNvSpPr>
            <a:spLocks noGrp="1"/>
          </p:cNvSpPr>
          <p:nvPr>
            <p:ph type="sldNum" sz="quarter" idx="12"/>
          </p:nvPr>
        </p:nvSpPr>
        <p:spPr/>
        <p:txBody>
          <a:bodyPr/>
          <a:lstStyle/>
          <a:p>
            <a:fld id="{458F662B-0385-A149-B189-B4DB1022B8C1}" type="slidenum">
              <a:rPr lang="en-US" smtClean="0"/>
              <a:t>‹#›</a:t>
            </a:fld>
            <a:endParaRPr lang="en-US"/>
          </a:p>
        </p:txBody>
      </p:sp>
    </p:spTree>
    <p:extLst>
      <p:ext uri="{BB962C8B-B14F-4D97-AF65-F5344CB8AC3E}">
        <p14:creationId xmlns:p14="http://schemas.microsoft.com/office/powerpoint/2010/main" val="1341272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P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5" name="Date Placeholder 4"/>
          <p:cNvSpPr>
            <a:spLocks noGrp="1"/>
          </p:cNvSpPr>
          <p:nvPr>
            <p:ph type="dt" sz="half" idx="10"/>
          </p:nvPr>
        </p:nvSpPr>
        <p:spPr/>
        <p:txBody>
          <a:bodyPr/>
          <a:lstStyle/>
          <a:p>
            <a:fld id="{DD32E727-C230-4B72-B625-0951B336CDAA}" type="datetimeFigureOut">
              <a:rPr lang="es-PR" smtClean="0"/>
              <a:t>03/20/19</a:t>
            </a:fld>
            <a:endParaRPr lang="es-PR"/>
          </a:p>
        </p:txBody>
      </p:sp>
      <p:sp>
        <p:nvSpPr>
          <p:cNvPr id="6" name="Footer Placeholder 5"/>
          <p:cNvSpPr>
            <a:spLocks noGrp="1"/>
          </p:cNvSpPr>
          <p:nvPr>
            <p:ph type="ftr" sz="quarter" idx="11"/>
          </p:nvPr>
        </p:nvSpPr>
        <p:spPr/>
        <p:txBody>
          <a:bodyPr/>
          <a:lstStyle/>
          <a:p>
            <a:endParaRPr lang="es-PR"/>
          </a:p>
        </p:txBody>
      </p:sp>
      <p:sp>
        <p:nvSpPr>
          <p:cNvPr id="7" name="Slide Number Placeholder 6"/>
          <p:cNvSpPr>
            <a:spLocks noGrp="1"/>
          </p:cNvSpPr>
          <p:nvPr>
            <p:ph type="sldNum" sz="quarter" idx="12"/>
          </p:nvPr>
        </p:nvSpPr>
        <p:spPr/>
        <p:txBody>
          <a:bodyPr/>
          <a:lstStyle/>
          <a:p>
            <a:fld id="{9F395976-79EE-48EA-A266-FB059AF8D08A}" type="slidenum">
              <a:rPr lang="es-PR" smtClean="0"/>
              <a:t>‹#›</a:t>
            </a:fld>
            <a:endParaRPr lang="es-PR"/>
          </a:p>
        </p:txBody>
      </p:sp>
    </p:spTree>
    <p:extLst>
      <p:ext uri="{BB962C8B-B14F-4D97-AF65-F5344CB8AC3E}">
        <p14:creationId xmlns:p14="http://schemas.microsoft.com/office/powerpoint/2010/main" val="8168548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483A-DF69-FA4A-A5FA-8763F09A3A5F}"/>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258E5-BC90-5F4A-8B1E-BFEDA8084A46}"/>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10CC6E5-6A6D-7B44-A90E-562B00E336A7}"/>
              </a:ext>
            </a:extLst>
          </p:cNvPr>
          <p:cNvSpPr>
            <a:spLocks noGrp="1"/>
          </p:cNvSpPr>
          <p:nvPr>
            <p:ph type="dt" sz="half" idx="10"/>
          </p:nvPr>
        </p:nvSpPr>
        <p:spPr/>
        <p:txBody>
          <a:bodyPr/>
          <a:lstStyle/>
          <a:p>
            <a:fld id="{A62DEA7F-CA28-9D49-ACCD-92ECF14C9603}" type="datetimeFigureOut">
              <a:rPr lang="en-US" smtClean="0"/>
              <a:t>3/20/19</a:t>
            </a:fld>
            <a:endParaRPr lang="en-US"/>
          </a:p>
        </p:txBody>
      </p:sp>
      <p:sp>
        <p:nvSpPr>
          <p:cNvPr id="5" name="Footer Placeholder 4">
            <a:extLst>
              <a:ext uri="{FF2B5EF4-FFF2-40B4-BE49-F238E27FC236}">
                <a16:creationId xmlns:a16="http://schemas.microsoft.com/office/drawing/2014/main" id="{16000FC9-AA7A-5E40-94E3-ACFE41C65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843AA1-649A-6345-BA78-CEF5CA4F6B77}"/>
              </a:ext>
            </a:extLst>
          </p:cNvPr>
          <p:cNvSpPr>
            <a:spLocks noGrp="1"/>
          </p:cNvSpPr>
          <p:nvPr>
            <p:ph type="sldNum" sz="quarter" idx="12"/>
          </p:nvPr>
        </p:nvSpPr>
        <p:spPr/>
        <p:txBody>
          <a:bodyPr/>
          <a:lstStyle/>
          <a:p>
            <a:fld id="{458F662B-0385-A149-B189-B4DB1022B8C1}" type="slidenum">
              <a:rPr lang="en-US" smtClean="0"/>
              <a:t>‹#›</a:t>
            </a:fld>
            <a:endParaRPr lang="en-US"/>
          </a:p>
        </p:txBody>
      </p:sp>
    </p:spTree>
    <p:extLst>
      <p:ext uri="{BB962C8B-B14F-4D97-AF65-F5344CB8AC3E}">
        <p14:creationId xmlns:p14="http://schemas.microsoft.com/office/powerpoint/2010/main" val="3443259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82085-E28C-B145-BC79-EDCAFD8F4F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7684A3-D642-8049-97ED-85E235DFEE83}"/>
              </a:ext>
            </a:extLst>
          </p:cNvPr>
          <p:cNvSpPr>
            <a:spLocks noGrp="1"/>
          </p:cNvSpPr>
          <p:nvPr>
            <p:ph sz="half" idx="1"/>
          </p:nvPr>
        </p:nvSpPr>
        <p:spPr>
          <a:xfrm>
            <a:off x="62865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F00D8A-F20E-9948-AABC-F5D3BE5E9FBB}"/>
              </a:ext>
            </a:extLst>
          </p:cNvPr>
          <p:cNvSpPr>
            <a:spLocks noGrp="1"/>
          </p:cNvSpPr>
          <p:nvPr>
            <p:ph sz="half" idx="2"/>
          </p:nvPr>
        </p:nvSpPr>
        <p:spPr>
          <a:xfrm>
            <a:off x="464820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78B836-18F8-6241-B3D6-36C301CCB61E}"/>
              </a:ext>
            </a:extLst>
          </p:cNvPr>
          <p:cNvSpPr>
            <a:spLocks noGrp="1"/>
          </p:cNvSpPr>
          <p:nvPr>
            <p:ph type="dt" sz="half" idx="10"/>
          </p:nvPr>
        </p:nvSpPr>
        <p:spPr/>
        <p:txBody>
          <a:bodyPr/>
          <a:lstStyle/>
          <a:p>
            <a:fld id="{A62DEA7F-CA28-9D49-ACCD-92ECF14C9603}" type="datetimeFigureOut">
              <a:rPr lang="en-US" smtClean="0"/>
              <a:t>3/20/19</a:t>
            </a:fld>
            <a:endParaRPr lang="en-US"/>
          </a:p>
        </p:txBody>
      </p:sp>
      <p:sp>
        <p:nvSpPr>
          <p:cNvPr id="6" name="Footer Placeholder 5">
            <a:extLst>
              <a:ext uri="{FF2B5EF4-FFF2-40B4-BE49-F238E27FC236}">
                <a16:creationId xmlns:a16="http://schemas.microsoft.com/office/drawing/2014/main" id="{F5E21F82-15B7-5B4F-B8E9-A5FAD86185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9C54E-62D4-ED43-8ED7-C6349BBA2DB4}"/>
              </a:ext>
            </a:extLst>
          </p:cNvPr>
          <p:cNvSpPr>
            <a:spLocks noGrp="1"/>
          </p:cNvSpPr>
          <p:nvPr>
            <p:ph type="sldNum" sz="quarter" idx="12"/>
          </p:nvPr>
        </p:nvSpPr>
        <p:spPr/>
        <p:txBody>
          <a:bodyPr/>
          <a:lstStyle/>
          <a:p>
            <a:fld id="{458F662B-0385-A149-B189-B4DB1022B8C1}" type="slidenum">
              <a:rPr lang="en-US" smtClean="0"/>
              <a:t>‹#›</a:t>
            </a:fld>
            <a:endParaRPr lang="en-US"/>
          </a:p>
        </p:txBody>
      </p:sp>
    </p:spTree>
    <p:extLst>
      <p:ext uri="{BB962C8B-B14F-4D97-AF65-F5344CB8AC3E}">
        <p14:creationId xmlns:p14="http://schemas.microsoft.com/office/powerpoint/2010/main" val="34329735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D7775-FEE4-4047-B652-FF749D08591B}"/>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80AC68-7891-A74B-9661-1B7BD9D16981}"/>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9D95D21-F716-874C-A0D8-93F761083A87}"/>
              </a:ext>
            </a:extLst>
          </p:cNvPr>
          <p:cNvSpPr>
            <a:spLocks noGrp="1"/>
          </p:cNvSpPr>
          <p:nvPr>
            <p:ph sz="half" idx="2"/>
          </p:nvPr>
        </p:nvSpPr>
        <p:spPr>
          <a:xfrm>
            <a:off x="630238" y="1879600"/>
            <a:ext cx="386873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980CA5-03DE-4747-8330-59603EB72386}"/>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2E7D146-7008-F647-BBB2-47C656C79129}"/>
              </a:ext>
            </a:extLst>
          </p:cNvPr>
          <p:cNvSpPr>
            <a:spLocks noGrp="1"/>
          </p:cNvSpPr>
          <p:nvPr>
            <p:ph sz="quarter" idx="4"/>
          </p:nvPr>
        </p:nvSpPr>
        <p:spPr>
          <a:xfrm>
            <a:off x="4629150" y="1879600"/>
            <a:ext cx="3887788"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A0F3D2-42C0-3A4E-8104-FB35BDD26677}"/>
              </a:ext>
            </a:extLst>
          </p:cNvPr>
          <p:cNvSpPr>
            <a:spLocks noGrp="1"/>
          </p:cNvSpPr>
          <p:nvPr>
            <p:ph type="dt" sz="half" idx="10"/>
          </p:nvPr>
        </p:nvSpPr>
        <p:spPr/>
        <p:txBody>
          <a:bodyPr/>
          <a:lstStyle/>
          <a:p>
            <a:fld id="{A62DEA7F-CA28-9D49-ACCD-92ECF14C9603}" type="datetimeFigureOut">
              <a:rPr lang="en-US" smtClean="0"/>
              <a:t>3/20/19</a:t>
            </a:fld>
            <a:endParaRPr lang="en-US"/>
          </a:p>
        </p:txBody>
      </p:sp>
      <p:sp>
        <p:nvSpPr>
          <p:cNvPr id="8" name="Footer Placeholder 7">
            <a:extLst>
              <a:ext uri="{FF2B5EF4-FFF2-40B4-BE49-F238E27FC236}">
                <a16:creationId xmlns:a16="http://schemas.microsoft.com/office/drawing/2014/main" id="{3A48350E-EA14-2F4F-9485-F32BD809C2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3DEFC3-924A-4840-B657-4C7470522673}"/>
              </a:ext>
            </a:extLst>
          </p:cNvPr>
          <p:cNvSpPr>
            <a:spLocks noGrp="1"/>
          </p:cNvSpPr>
          <p:nvPr>
            <p:ph type="sldNum" sz="quarter" idx="12"/>
          </p:nvPr>
        </p:nvSpPr>
        <p:spPr/>
        <p:txBody>
          <a:bodyPr/>
          <a:lstStyle/>
          <a:p>
            <a:fld id="{458F662B-0385-A149-B189-B4DB1022B8C1}" type="slidenum">
              <a:rPr lang="en-US" smtClean="0"/>
              <a:t>‹#›</a:t>
            </a:fld>
            <a:endParaRPr lang="en-US"/>
          </a:p>
        </p:txBody>
      </p:sp>
    </p:spTree>
    <p:extLst>
      <p:ext uri="{BB962C8B-B14F-4D97-AF65-F5344CB8AC3E}">
        <p14:creationId xmlns:p14="http://schemas.microsoft.com/office/powerpoint/2010/main" val="2042420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EF04-1FA6-1941-88D6-9516CAB7EF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CBACC5-F3E0-2340-AE86-14D4A2A46BCD}"/>
              </a:ext>
            </a:extLst>
          </p:cNvPr>
          <p:cNvSpPr>
            <a:spLocks noGrp="1"/>
          </p:cNvSpPr>
          <p:nvPr>
            <p:ph type="dt" sz="half" idx="10"/>
          </p:nvPr>
        </p:nvSpPr>
        <p:spPr/>
        <p:txBody>
          <a:bodyPr/>
          <a:lstStyle/>
          <a:p>
            <a:fld id="{A62DEA7F-CA28-9D49-ACCD-92ECF14C9603}" type="datetimeFigureOut">
              <a:rPr lang="en-US" smtClean="0"/>
              <a:t>3/20/19</a:t>
            </a:fld>
            <a:endParaRPr lang="en-US"/>
          </a:p>
        </p:txBody>
      </p:sp>
      <p:sp>
        <p:nvSpPr>
          <p:cNvPr id="4" name="Footer Placeholder 3">
            <a:extLst>
              <a:ext uri="{FF2B5EF4-FFF2-40B4-BE49-F238E27FC236}">
                <a16:creationId xmlns:a16="http://schemas.microsoft.com/office/drawing/2014/main" id="{1DE8A457-64BF-CB48-8215-6EA6FAE5B4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897A01-F2BE-4E40-A8FE-B61331ED5F6A}"/>
              </a:ext>
            </a:extLst>
          </p:cNvPr>
          <p:cNvSpPr>
            <a:spLocks noGrp="1"/>
          </p:cNvSpPr>
          <p:nvPr>
            <p:ph type="sldNum" sz="quarter" idx="12"/>
          </p:nvPr>
        </p:nvSpPr>
        <p:spPr/>
        <p:txBody>
          <a:bodyPr/>
          <a:lstStyle/>
          <a:p>
            <a:fld id="{458F662B-0385-A149-B189-B4DB1022B8C1}" type="slidenum">
              <a:rPr lang="en-US" smtClean="0"/>
              <a:t>‹#›</a:t>
            </a:fld>
            <a:endParaRPr lang="en-US"/>
          </a:p>
        </p:txBody>
      </p:sp>
    </p:spTree>
    <p:extLst>
      <p:ext uri="{BB962C8B-B14F-4D97-AF65-F5344CB8AC3E}">
        <p14:creationId xmlns:p14="http://schemas.microsoft.com/office/powerpoint/2010/main" val="2800450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F265A4-B701-724F-92DB-FABD9ACCF2E3}"/>
              </a:ext>
            </a:extLst>
          </p:cNvPr>
          <p:cNvSpPr>
            <a:spLocks noGrp="1"/>
          </p:cNvSpPr>
          <p:nvPr>
            <p:ph type="dt" sz="half" idx="10"/>
          </p:nvPr>
        </p:nvSpPr>
        <p:spPr/>
        <p:txBody>
          <a:bodyPr/>
          <a:lstStyle/>
          <a:p>
            <a:fld id="{A62DEA7F-CA28-9D49-ACCD-92ECF14C9603}" type="datetimeFigureOut">
              <a:rPr lang="en-US" smtClean="0"/>
              <a:t>3/20/19</a:t>
            </a:fld>
            <a:endParaRPr lang="en-US"/>
          </a:p>
        </p:txBody>
      </p:sp>
      <p:sp>
        <p:nvSpPr>
          <p:cNvPr id="3" name="Footer Placeholder 2">
            <a:extLst>
              <a:ext uri="{FF2B5EF4-FFF2-40B4-BE49-F238E27FC236}">
                <a16:creationId xmlns:a16="http://schemas.microsoft.com/office/drawing/2014/main" id="{ACDFBA2C-5C84-B446-A486-5E9D99DC5D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ADE0C1-7444-184B-B4DB-EAB8584590D4}"/>
              </a:ext>
            </a:extLst>
          </p:cNvPr>
          <p:cNvSpPr>
            <a:spLocks noGrp="1"/>
          </p:cNvSpPr>
          <p:nvPr>
            <p:ph type="sldNum" sz="quarter" idx="12"/>
          </p:nvPr>
        </p:nvSpPr>
        <p:spPr/>
        <p:txBody>
          <a:bodyPr/>
          <a:lstStyle/>
          <a:p>
            <a:fld id="{458F662B-0385-A149-B189-B4DB1022B8C1}" type="slidenum">
              <a:rPr lang="en-US" smtClean="0"/>
              <a:t>‹#›</a:t>
            </a:fld>
            <a:endParaRPr lang="en-US"/>
          </a:p>
        </p:txBody>
      </p:sp>
    </p:spTree>
    <p:extLst>
      <p:ext uri="{BB962C8B-B14F-4D97-AF65-F5344CB8AC3E}">
        <p14:creationId xmlns:p14="http://schemas.microsoft.com/office/powerpoint/2010/main" val="34559144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2CB1C-7D5D-5947-9E42-9C83B08860C6}"/>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E0D174-C1DA-B94C-AF5C-E06B9EE23BCE}"/>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E99FCC-E4DA-284D-92D8-1154071079E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ADDF36-B69D-7F41-93B1-5D866749B0CD}"/>
              </a:ext>
            </a:extLst>
          </p:cNvPr>
          <p:cNvSpPr>
            <a:spLocks noGrp="1"/>
          </p:cNvSpPr>
          <p:nvPr>
            <p:ph type="dt" sz="half" idx="10"/>
          </p:nvPr>
        </p:nvSpPr>
        <p:spPr/>
        <p:txBody>
          <a:bodyPr/>
          <a:lstStyle/>
          <a:p>
            <a:fld id="{A62DEA7F-CA28-9D49-ACCD-92ECF14C9603}" type="datetimeFigureOut">
              <a:rPr lang="en-US" smtClean="0"/>
              <a:t>3/20/19</a:t>
            </a:fld>
            <a:endParaRPr lang="en-US"/>
          </a:p>
        </p:txBody>
      </p:sp>
      <p:sp>
        <p:nvSpPr>
          <p:cNvPr id="6" name="Footer Placeholder 5">
            <a:extLst>
              <a:ext uri="{FF2B5EF4-FFF2-40B4-BE49-F238E27FC236}">
                <a16:creationId xmlns:a16="http://schemas.microsoft.com/office/drawing/2014/main" id="{A9E3529F-3CE8-B541-983A-05CF50F30B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84AFF5-937E-884A-8271-9471F86F7494}"/>
              </a:ext>
            </a:extLst>
          </p:cNvPr>
          <p:cNvSpPr>
            <a:spLocks noGrp="1"/>
          </p:cNvSpPr>
          <p:nvPr>
            <p:ph type="sldNum" sz="quarter" idx="12"/>
          </p:nvPr>
        </p:nvSpPr>
        <p:spPr/>
        <p:txBody>
          <a:bodyPr/>
          <a:lstStyle/>
          <a:p>
            <a:fld id="{458F662B-0385-A149-B189-B4DB1022B8C1}" type="slidenum">
              <a:rPr lang="en-US" smtClean="0"/>
              <a:t>‹#›</a:t>
            </a:fld>
            <a:endParaRPr lang="en-US"/>
          </a:p>
        </p:txBody>
      </p:sp>
    </p:spTree>
    <p:extLst>
      <p:ext uri="{BB962C8B-B14F-4D97-AF65-F5344CB8AC3E}">
        <p14:creationId xmlns:p14="http://schemas.microsoft.com/office/powerpoint/2010/main" val="4374869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A609A-2C55-7B4B-928E-8CCF1C831AC3}"/>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0E987F-588C-5B4B-AF46-83DC4E8B9FF8}"/>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9213CE-F88A-6249-9AC8-6EFCAF68256B}"/>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5300CE-923F-B848-A779-4D94F38E274A}"/>
              </a:ext>
            </a:extLst>
          </p:cNvPr>
          <p:cNvSpPr>
            <a:spLocks noGrp="1"/>
          </p:cNvSpPr>
          <p:nvPr>
            <p:ph type="dt" sz="half" idx="10"/>
          </p:nvPr>
        </p:nvSpPr>
        <p:spPr/>
        <p:txBody>
          <a:bodyPr/>
          <a:lstStyle/>
          <a:p>
            <a:fld id="{A62DEA7F-CA28-9D49-ACCD-92ECF14C9603}" type="datetimeFigureOut">
              <a:rPr lang="en-US" smtClean="0"/>
              <a:t>3/20/19</a:t>
            </a:fld>
            <a:endParaRPr lang="en-US"/>
          </a:p>
        </p:txBody>
      </p:sp>
      <p:sp>
        <p:nvSpPr>
          <p:cNvPr id="6" name="Footer Placeholder 5">
            <a:extLst>
              <a:ext uri="{FF2B5EF4-FFF2-40B4-BE49-F238E27FC236}">
                <a16:creationId xmlns:a16="http://schemas.microsoft.com/office/drawing/2014/main" id="{739BA604-B166-104D-8F54-BDF395BF4F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2E732-88E7-E14A-9D53-4E3337B35BE2}"/>
              </a:ext>
            </a:extLst>
          </p:cNvPr>
          <p:cNvSpPr>
            <a:spLocks noGrp="1"/>
          </p:cNvSpPr>
          <p:nvPr>
            <p:ph type="sldNum" sz="quarter" idx="12"/>
          </p:nvPr>
        </p:nvSpPr>
        <p:spPr/>
        <p:txBody>
          <a:bodyPr/>
          <a:lstStyle/>
          <a:p>
            <a:fld id="{458F662B-0385-A149-B189-B4DB1022B8C1}" type="slidenum">
              <a:rPr lang="en-US" smtClean="0"/>
              <a:t>‹#›</a:t>
            </a:fld>
            <a:endParaRPr lang="en-US"/>
          </a:p>
        </p:txBody>
      </p:sp>
    </p:spTree>
    <p:extLst>
      <p:ext uri="{BB962C8B-B14F-4D97-AF65-F5344CB8AC3E}">
        <p14:creationId xmlns:p14="http://schemas.microsoft.com/office/powerpoint/2010/main" val="1065356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E2FC-64F6-C94E-9886-35B9F161C4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3DD88A-5585-1043-987C-363F64D334F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819DB-2770-B648-8B0A-D55F13C6D4A7}"/>
              </a:ext>
            </a:extLst>
          </p:cNvPr>
          <p:cNvSpPr>
            <a:spLocks noGrp="1"/>
          </p:cNvSpPr>
          <p:nvPr>
            <p:ph type="dt" sz="half" idx="10"/>
          </p:nvPr>
        </p:nvSpPr>
        <p:spPr/>
        <p:txBody>
          <a:bodyPr/>
          <a:lstStyle/>
          <a:p>
            <a:fld id="{A62DEA7F-CA28-9D49-ACCD-92ECF14C9603}" type="datetimeFigureOut">
              <a:rPr lang="en-US" smtClean="0"/>
              <a:t>3/20/19</a:t>
            </a:fld>
            <a:endParaRPr lang="en-US"/>
          </a:p>
        </p:txBody>
      </p:sp>
      <p:sp>
        <p:nvSpPr>
          <p:cNvPr id="5" name="Footer Placeholder 4">
            <a:extLst>
              <a:ext uri="{FF2B5EF4-FFF2-40B4-BE49-F238E27FC236}">
                <a16:creationId xmlns:a16="http://schemas.microsoft.com/office/drawing/2014/main" id="{C5B5739C-DF4B-9A4A-ACBB-8DF6AB317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2B8C9D-C734-E14D-B10D-DF6DBCCBC504}"/>
              </a:ext>
            </a:extLst>
          </p:cNvPr>
          <p:cNvSpPr>
            <a:spLocks noGrp="1"/>
          </p:cNvSpPr>
          <p:nvPr>
            <p:ph type="sldNum" sz="quarter" idx="12"/>
          </p:nvPr>
        </p:nvSpPr>
        <p:spPr/>
        <p:txBody>
          <a:bodyPr/>
          <a:lstStyle/>
          <a:p>
            <a:fld id="{458F662B-0385-A149-B189-B4DB1022B8C1}" type="slidenum">
              <a:rPr lang="en-US" smtClean="0"/>
              <a:t>‹#›</a:t>
            </a:fld>
            <a:endParaRPr lang="en-US"/>
          </a:p>
        </p:txBody>
      </p:sp>
    </p:spTree>
    <p:extLst>
      <p:ext uri="{BB962C8B-B14F-4D97-AF65-F5344CB8AC3E}">
        <p14:creationId xmlns:p14="http://schemas.microsoft.com/office/powerpoint/2010/main" val="3781419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F7ECF5-C0F4-904E-A080-253268BE8B4C}"/>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478F99-B098-7445-9DF2-586B1C95C20D}"/>
              </a:ext>
            </a:extLst>
          </p:cNvPr>
          <p:cNvSpPr>
            <a:spLocks noGrp="1"/>
          </p:cNvSpPr>
          <p:nvPr>
            <p:ph type="body" orient="vert" idx="1"/>
          </p:nvPr>
        </p:nvSpPr>
        <p:spPr>
          <a:xfrm>
            <a:off x="628650" y="274638"/>
            <a:ext cx="5762625" cy="43576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12ABF-4AE8-9646-B9E9-551AAB19B3A3}"/>
              </a:ext>
            </a:extLst>
          </p:cNvPr>
          <p:cNvSpPr>
            <a:spLocks noGrp="1"/>
          </p:cNvSpPr>
          <p:nvPr>
            <p:ph type="dt" sz="half" idx="10"/>
          </p:nvPr>
        </p:nvSpPr>
        <p:spPr/>
        <p:txBody>
          <a:bodyPr/>
          <a:lstStyle/>
          <a:p>
            <a:fld id="{A62DEA7F-CA28-9D49-ACCD-92ECF14C9603}" type="datetimeFigureOut">
              <a:rPr lang="en-US" smtClean="0"/>
              <a:t>3/20/19</a:t>
            </a:fld>
            <a:endParaRPr lang="en-US"/>
          </a:p>
        </p:txBody>
      </p:sp>
      <p:sp>
        <p:nvSpPr>
          <p:cNvPr id="5" name="Footer Placeholder 4">
            <a:extLst>
              <a:ext uri="{FF2B5EF4-FFF2-40B4-BE49-F238E27FC236}">
                <a16:creationId xmlns:a16="http://schemas.microsoft.com/office/drawing/2014/main" id="{CB57A3A6-A8E1-8D47-96FB-35BE6EB662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BDA43-5FA8-B546-A3EA-C53DD290AD62}"/>
              </a:ext>
            </a:extLst>
          </p:cNvPr>
          <p:cNvSpPr>
            <a:spLocks noGrp="1"/>
          </p:cNvSpPr>
          <p:nvPr>
            <p:ph type="sldNum" sz="quarter" idx="12"/>
          </p:nvPr>
        </p:nvSpPr>
        <p:spPr/>
        <p:txBody>
          <a:bodyPr/>
          <a:lstStyle/>
          <a:p>
            <a:fld id="{458F662B-0385-A149-B189-B4DB1022B8C1}" type="slidenum">
              <a:rPr lang="en-US" smtClean="0"/>
              <a:t>‹#›</a:t>
            </a:fld>
            <a:endParaRPr lang="en-US"/>
          </a:p>
        </p:txBody>
      </p:sp>
    </p:spTree>
    <p:extLst>
      <p:ext uri="{BB962C8B-B14F-4D97-AF65-F5344CB8AC3E}">
        <p14:creationId xmlns:p14="http://schemas.microsoft.com/office/powerpoint/2010/main" val="4163283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s-P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7" name="Date Placeholder 6"/>
          <p:cNvSpPr>
            <a:spLocks noGrp="1"/>
          </p:cNvSpPr>
          <p:nvPr>
            <p:ph type="dt" sz="half" idx="10"/>
          </p:nvPr>
        </p:nvSpPr>
        <p:spPr/>
        <p:txBody>
          <a:bodyPr/>
          <a:lstStyle/>
          <a:p>
            <a:fld id="{DD32E727-C230-4B72-B625-0951B336CDAA}" type="datetimeFigureOut">
              <a:rPr lang="es-PR" smtClean="0"/>
              <a:t>03/20/19</a:t>
            </a:fld>
            <a:endParaRPr lang="es-PR"/>
          </a:p>
        </p:txBody>
      </p:sp>
      <p:sp>
        <p:nvSpPr>
          <p:cNvPr id="8" name="Footer Placeholder 7"/>
          <p:cNvSpPr>
            <a:spLocks noGrp="1"/>
          </p:cNvSpPr>
          <p:nvPr>
            <p:ph type="ftr" sz="quarter" idx="11"/>
          </p:nvPr>
        </p:nvSpPr>
        <p:spPr/>
        <p:txBody>
          <a:bodyPr/>
          <a:lstStyle/>
          <a:p>
            <a:endParaRPr lang="es-PR"/>
          </a:p>
        </p:txBody>
      </p:sp>
      <p:sp>
        <p:nvSpPr>
          <p:cNvPr id="9" name="Slide Number Placeholder 8"/>
          <p:cNvSpPr>
            <a:spLocks noGrp="1"/>
          </p:cNvSpPr>
          <p:nvPr>
            <p:ph type="sldNum" sz="quarter" idx="12"/>
          </p:nvPr>
        </p:nvSpPr>
        <p:spPr/>
        <p:txBody>
          <a:bodyPr/>
          <a:lstStyle/>
          <a:p>
            <a:fld id="{9F395976-79EE-48EA-A266-FB059AF8D08A}" type="slidenum">
              <a:rPr lang="es-PR" smtClean="0"/>
              <a:t>‹#›</a:t>
            </a:fld>
            <a:endParaRPr lang="es-PR"/>
          </a:p>
        </p:txBody>
      </p:sp>
    </p:spTree>
    <p:extLst>
      <p:ext uri="{BB962C8B-B14F-4D97-AF65-F5344CB8AC3E}">
        <p14:creationId xmlns:p14="http://schemas.microsoft.com/office/powerpoint/2010/main" val="3891866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PR"/>
          </a:p>
        </p:txBody>
      </p:sp>
      <p:sp>
        <p:nvSpPr>
          <p:cNvPr id="3" name="Date Placeholder 2"/>
          <p:cNvSpPr>
            <a:spLocks noGrp="1"/>
          </p:cNvSpPr>
          <p:nvPr>
            <p:ph type="dt" sz="half" idx="10"/>
          </p:nvPr>
        </p:nvSpPr>
        <p:spPr/>
        <p:txBody>
          <a:bodyPr/>
          <a:lstStyle/>
          <a:p>
            <a:fld id="{DD32E727-C230-4B72-B625-0951B336CDAA}" type="datetimeFigureOut">
              <a:rPr lang="es-PR" smtClean="0"/>
              <a:t>03/20/19</a:t>
            </a:fld>
            <a:endParaRPr lang="es-PR"/>
          </a:p>
        </p:txBody>
      </p:sp>
      <p:sp>
        <p:nvSpPr>
          <p:cNvPr id="4" name="Footer Placeholder 3"/>
          <p:cNvSpPr>
            <a:spLocks noGrp="1"/>
          </p:cNvSpPr>
          <p:nvPr>
            <p:ph type="ftr" sz="quarter" idx="11"/>
          </p:nvPr>
        </p:nvSpPr>
        <p:spPr/>
        <p:txBody>
          <a:bodyPr/>
          <a:lstStyle/>
          <a:p>
            <a:endParaRPr lang="es-PR"/>
          </a:p>
        </p:txBody>
      </p:sp>
      <p:sp>
        <p:nvSpPr>
          <p:cNvPr id="5" name="Slide Number Placeholder 4"/>
          <p:cNvSpPr>
            <a:spLocks noGrp="1"/>
          </p:cNvSpPr>
          <p:nvPr>
            <p:ph type="sldNum" sz="quarter" idx="12"/>
          </p:nvPr>
        </p:nvSpPr>
        <p:spPr/>
        <p:txBody>
          <a:bodyPr/>
          <a:lstStyle/>
          <a:p>
            <a:fld id="{9F395976-79EE-48EA-A266-FB059AF8D08A}" type="slidenum">
              <a:rPr lang="es-PR" smtClean="0"/>
              <a:t>‹#›</a:t>
            </a:fld>
            <a:endParaRPr lang="es-PR"/>
          </a:p>
        </p:txBody>
      </p:sp>
    </p:spTree>
    <p:extLst>
      <p:ext uri="{BB962C8B-B14F-4D97-AF65-F5344CB8AC3E}">
        <p14:creationId xmlns:p14="http://schemas.microsoft.com/office/powerpoint/2010/main" val="218390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32E727-C230-4B72-B625-0951B336CDAA}" type="datetimeFigureOut">
              <a:rPr lang="es-PR" smtClean="0"/>
              <a:t>03/20/19</a:t>
            </a:fld>
            <a:endParaRPr lang="es-PR"/>
          </a:p>
        </p:txBody>
      </p:sp>
      <p:sp>
        <p:nvSpPr>
          <p:cNvPr id="3" name="Footer Placeholder 2"/>
          <p:cNvSpPr>
            <a:spLocks noGrp="1"/>
          </p:cNvSpPr>
          <p:nvPr>
            <p:ph type="ftr" sz="quarter" idx="11"/>
          </p:nvPr>
        </p:nvSpPr>
        <p:spPr/>
        <p:txBody>
          <a:bodyPr/>
          <a:lstStyle/>
          <a:p>
            <a:endParaRPr lang="es-PR"/>
          </a:p>
        </p:txBody>
      </p:sp>
      <p:sp>
        <p:nvSpPr>
          <p:cNvPr id="4" name="Slide Number Placeholder 3"/>
          <p:cNvSpPr>
            <a:spLocks noGrp="1"/>
          </p:cNvSpPr>
          <p:nvPr>
            <p:ph type="sldNum" sz="quarter" idx="12"/>
          </p:nvPr>
        </p:nvSpPr>
        <p:spPr/>
        <p:txBody>
          <a:bodyPr/>
          <a:lstStyle/>
          <a:p>
            <a:fld id="{9F395976-79EE-48EA-A266-FB059AF8D08A}" type="slidenum">
              <a:rPr lang="es-PR" smtClean="0"/>
              <a:t>‹#›</a:t>
            </a:fld>
            <a:endParaRPr lang="es-PR"/>
          </a:p>
        </p:txBody>
      </p:sp>
    </p:spTree>
    <p:extLst>
      <p:ext uri="{BB962C8B-B14F-4D97-AF65-F5344CB8AC3E}">
        <p14:creationId xmlns:p14="http://schemas.microsoft.com/office/powerpoint/2010/main" val="1277159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s-P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32E727-C230-4B72-B625-0951B336CDAA}" type="datetimeFigureOut">
              <a:rPr lang="es-PR" smtClean="0"/>
              <a:t>03/20/19</a:t>
            </a:fld>
            <a:endParaRPr lang="es-PR"/>
          </a:p>
        </p:txBody>
      </p:sp>
      <p:sp>
        <p:nvSpPr>
          <p:cNvPr id="6" name="Footer Placeholder 5"/>
          <p:cNvSpPr>
            <a:spLocks noGrp="1"/>
          </p:cNvSpPr>
          <p:nvPr>
            <p:ph type="ftr" sz="quarter" idx="11"/>
          </p:nvPr>
        </p:nvSpPr>
        <p:spPr/>
        <p:txBody>
          <a:bodyPr/>
          <a:lstStyle/>
          <a:p>
            <a:endParaRPr lang="es-PR"/>
          </a:p>
        </p:txBody>
      </p:sp>
      <p:sp>
        <p:nvSpPr>
          <p:cNvPr id="7" name="Slide Number Placeholder 6"/>
          <p:cNvSpPr>
            <a:spLocks noGrp="1"/>
          </p:cNvSpPr>
          <p:nvPr>
            <p:ph type="sldNum" sz="quarter" idx="12"/>
          </p:nvPr>
        </p:nvSpPr>
        <p:spPr/>
        <p:txBody>
          <a:bodyPr/>
          <a:lstStyle/>
          <a:p>
            <a:fld id="{9F395976-79EE-48EA-A266-FB059AF8D08A}" type="slidenum">
              <a:rPr lang="es-PR" smtClean="0"/>
              <a:t>‹#›</a:t>
            </a:fld>
            <a:endParaRPr lang="es-PR"/>
          </a:p>
        </p:txBody>
      </p:sp>
    </p:spTree>
    <p:extLst>
      <p:ext uri="{BB962C8B-B14F-4D97-AF65-F5344CB8AC3E}">
        <p14:creationId xmlns:p14="http://schemas.microsoft.com/office/powerpoint/2010/main" val="2528723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s-P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32E727-C230-4B72-B625-0951B336CDAA}" type="datetimeFigureOut">
              <a:rPr lang="es-PR" smtClean="0"/>
              <a:t>03/20/19</a:t>
            </a:fld>
            <a:endParaRPr lang="es-PR"/>
          </a:p>
        </p:txBody>
      </p:sp>
      <p:sp>
        <p:nvSpPr>
          <p:cNvPr id="6" name="Footer Placeholder 5"/>
          <p:cNvSpPr>
            <a:spLocks noGrp="1"/>
          </p:cNvSpPr>
          <p:nvPr>
            <p:ph type="ftr" sz="quarter" idx="11"/>
          </p:nvPr>
        </p:nvSpPr>
        <p:spPr/>
        <p:txBody>
          <a:bodyPr/>
          <a:lstStyle/>
          <a:p>
            <a:endParaRPr lang="es-PR"/>
          </a:p>
        </p:txBody>
      </p:sp>
      <p:sp>
        <p:nvSpPr>
          <p:cNvPr id="7" name="Slide Number Placeholder 6"/>
          <p:cNvSpPr>
            <a:spLocks noGrp="1"/>
          </p:cNvSpPr>
          <p:nvPr>
            <p:ph type="sldNum" sz="quarter" idx="12"/>
          </p:nvPr>
        </p:nvSpPr>
        <p:spPr/>
        <p:txBody>
          <a:bodyPr/>
          <a:lstStyle/>
          <a:p>
            <a:fld id="{9F395976-79EE-48EA-A266-FB059AF8D08A}" type="slidenum">
              <a:rPr lang="es-PR" smtClean="0"/>
              <a:t>‹#›</a:t>
            </a:fld>
            <a:endParaRPr lang="es-PR"/>
          </a:p>
        </p:txBody>
      </p:sp>
    </p:spTree>
    <p:extLst>
      <p:ext uri="{BB962C8B-B14F-4D97-AF65-F5344CB8AC3E}">
        <p14:creationId xmlns:p14="http://schemas.microsoft.com/office/powerpoint/2010/main" val="102931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3.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s-P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D32E727-C230-4B72-B625-0951B336CDAA}" type="datetimeFigureOut">
              <a:rPr lang="es-PR" smtClean="0"/>
              <a:t>03/20/19</a:t>
            </a:fld>
            <a:endParaRPr lang="es-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F395976-79EE-48EA-A266-FB059AF8D08A}" type="slidenum">
              <a:rPr lang="es-PR" smtClean="0"/>
              <a:t>‹#›</a:t>
            </a:fld>
            <a:endParaRPr lang="es-PR"/>
          </a:p>
        </p:txBody>
      </p:sp>
      <p:pic>
        <p:nvPicPr>
          <p:cNvPr id="7" name="Picture 2" descr="C:\Users\pmendezcaban\Desktop\Slides-BlackStart-CNE20 - 3-01.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514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595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Users\pmendezcaban\Desktop\Slides-BlackStart-CNE20 - 3-02.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4763"/>
            <a:ext cx="9144000" cy="51482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endParaRPr lang="es-PR"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EB3AFFFB-BD06-4992-A7F6-CD135DF5214A}" type="datetimeFigureOut">
              <a:rPr lang="es-PR" smtClean="0"/>
              <a:t>03/20/19</a:t>
            </a:fld>
            <a:endParaRPr lang="es-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15A99CD-D139-4983-AE33-E62818FA78E7}" type="slidenum">
              <a:rPr lang="es-PR" smtClean="0"/>
              <a:t>‹#›</a:t>
            </a:fld>
            <a:endParaRPr lang="es-PR"/>
          </a:p>
        </p:txBody>
      </p:sp>
    </p:spTree>
    <p:extLst>
      <p:ext uri="{BB962C8B-B14F-4D97-AF65-F5344CB8AC3E}">
        <p14:creationId xmlns:p14="http://schemas.microsoft.com/office/powerpoint/2010/main" val="1582720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229594"/>
      </p:ext>
    </p:extLst>
  </p:cSld>
  <p:clrMap bg1="lt1" tx1="dk1" bg2="lt2" tx2="dk2" accent1="accent1" accent2="accent2" accent3="accent3" accent4="accent4" accent5="accent5" accent6="accent6" hlink="hlink" folHlink="folHlink"/>
  <p:sldLayoutIdLst>
    <p:sldLayoutId id="2147483674" r:id="rId1"/>
    <p:sldLayoutId id="2147483679" r:id="rId2"/>
    <p:sldLayoutId id="2147483709" r:id="rId3"/>
    <p:sldLayoutId id="2147483710"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s-P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DF0DDE9-C7F6-4B09-86EA-C7A210B862F7}" type="datetimeFigureOut">
              <a:rPr lang="es-PR" smtClean="0"/>
              <a:t>03/20/19</a:t>
            </a:fld>
            <a:endParaRPr lang="es-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6B4D6594-364E-48DF-A913-28A265952C04}" type="slidenum">
              <a:rPr lang="es-PR" smtClean="0"/>
              <a:t>‹#›</a:t>
            </a:fld>
            <a:endParaRPr lang="es-PR"/>
          </a:p>
        </p:txBody>
      </p:sp>
      <p:pic>
        <p:nvPicPr>
          <p:cNvPr id="2050" name="Picture 2" descr="C:\Users\pmendezcaban\Desktop\Slides-BlackStart-CNE20 - 3-03.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4764"/>
            <a:ext cx="9144000" cy="514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4195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578582-28C9-3044-9A49-15B0B14756AD}"/>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4123CC-9834-9A4A-AC22-F2FAA0D9D768}"/>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4AE232-0ECA-D841-988F-0AE1D15630D0}"/>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62DEA7F-CA28-9D49-ACCD-92ECF14C9603}" type="datetimeFigureOut">
              <a:rPr lang="en-US" smtClean="0"/>
              <a:t>3/20/19</a:t>
            </a:fld>
            <a:endParaRPr lang="en-US"/>
          </a:p>
        </p:txBody>
      </p:sp>
      <p:sp>
        <p:nvSpPr>
          <p:cNvPr id="5" name="Footer Placeholder 4">
            <a:extLst>
              <a:ext uri="{FF2B5EF4-FFF2-40B4-BE49-F238E27FC236}">
                <a16:creationId xmlns:a16="http://schemas.microsoft.com/office/drawing/2014/main" id="{0D1B9155-7058-AE4C-83E1-DBEC459F79FD}"/>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2E0A58-C4B0-6F4A-B273-9CB69C701CE1}"/>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58F662B-0385-A149-B189-B4DB1022B8C1}" type="slidenum">
              <a:rPr lang="en-US" smtClean="0"/>
              <a:t>‹#›</a:t>
            </a:fld>
            <a:endParaRPr lang="en-US"/>
          </a:p>
        </p:txBody>
      </p:sp>
    </p:spTree>
    <p:extLst>
      <p:ext uri="{BB962C8B-B14F-4D97-AF65-F5344CB8AC3E}">
        <p14:creationId xmlns:p14="http://schemas.microsoft.com/office/powerpoint/2010/main" val="9231854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5.wdp"/><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24.xml"/><Relationship Id="rId6" Type="http://schemas.openxmlformats.org/officeDocument/2006/relationships/image" Target="../media/image47.png"/><Relationship Id="rId5" Type="http://schemas.microsoft.com/office/2007/relationships/hdphoto" Target="../media/hdphoto6.wdp"/><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hyperlink" Target="http://www.hawaiianelectric.com/EoT" TargetMode="Externa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4.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5.png"/><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5.jfif"/><Relationship Id="rId2" Type="http://schemas.openxmlformats.org/officeDocument/2006/relationships/image" Target="../media/image74.png"/><Relationship Id="rId1" Type="http://schemas.openxmlformats.org/officeDocument/2006/relationships/slideLayout" Target="../slideLayouts/slideLayout24.xml"/><Relationship Id="rId5" Type="http://schemas.openxmlformats.org/officeDocument/2006/relationships/image" Target="../media/image77.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8EA6239-29E1-6C41-946E-29972BF7009D}"/>
              </a:ext>
            </a:extLst>
          </p:cNvPr>
          <p:cNvSpPr txBox="1"/>
          <p:nvPr/>
        </p:nvSpPr>
        <p:spPr>
          <a:xfrm>
            <a:off x="1718944" y="1504950"/>
            <a:ext cx="7348856" cy="954107"/>
          </a:xfrm>
          <a:prstGeom prst="rect">
            <a:avLst/>
          </a:prstGeom>
          <a:noFill/>
        </p:spPr>
        <p:txBody>
          <a:bodyPr wrap="square" rtlCol="0">
            <a:spAutoFit/>
          </a:bodyPr>
          <a:lstStyle/>
          <a:p>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Isla Earth:</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What Islands Can Teach The World About Sustainability</a:t>
            </a:r>
          </a:p>
        </p:txBody>
      </p:sp>
      <p:sp>
        <p:nvSpPr>
          <p:cNvPr id="14" name="TextBox 13">
            <a:extLst>
              <a:ext uri="{FF2B5EF4-FFF2-40B4-BE49-F238E27FC236}">
                <a16:creationId xmlns:a16="http://schemas.microsoft.com/office/drawing/2014/main" id="{FD36D697-2293-3941-B3CC-97563F657C11}"/>
              </a:ext>
            </a:extLst>
          </p:cNvPr>
          <p:cNvSpPr txBox="1"/>
          <p:nvPr/>
        </p:nvSpPr>
        <p:spPr>
          <a:xfrm>
            <a:off x="3276600" y="3714750"/>
            <a:ext cx="2667000" cy="1015663"/>
          </a:xfrm>
          <a:prstGeom prst="rect">
            <a:avLst/>
          </a:prstGeom>
          <a:noFill/>
        </p:spPr>
        <p:txBody>
          <a:bodyPr wrap="square" rtlCol="0">
            <a:spAutoFit/>
          </a:bodyPr>
          <a:lstStyle/>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Lorraine  H. Akiba</a:t>
            </a:r>
          </a:p>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President/CEO</a:t>
            </a:r>
          </a:p>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LHA Ventures</a:t>
            </a:r>
          </a:p>
        </p:txBody>
      </p:sp>
      <p:sp>
        <p:nvSpPr>
          <p:cNvPr id="20" name="TextBox 19">
            <a:extLst>
              <a:ext uri="{FF2B5EF4-FFF2-40B4-BE49-F238E27FC236}">
                <a16:creationId xmlns:a16="http://schemas.microsoft.com/office/drawing/2014/main" id="{61AD78A0-482F-904A-AD63-CC9CF8B3B34A}"/>
              </a:ext>
            </a:extLst>
          </p:cNvPr>
          <p:cNvSpPr txBox="1"/>
          <p:nvPr/>
        </p:nvSpPr>
        <p:spPr>
          <a:xfrm>
            <a:off x="8229600" y="438150"/>
            <a:ext cx="762000" cy="400110"/>
          </a:xfrm>
          <a:prstGeom prst="rect">
            <a:avLst/>
          </a:prstGeom>
          <a:noFill/>
        </p:spPr>
        <p:txBody>
          <a:bodyPr wrap="square" rtlCol="0">
            <a:spAutoFit/>
          </a:bodyPr>
          <a:lstStyle/>
          <a:p>
            <a:r>
              <a:rPr lang="en-US" sz="2000" dirty="0">
                <a:solidFill>
                  <a:schemeClr val="bg1"/>
                </a:solidFill>
              </a:rPr>
              <a:t>2019</a:t>
            </a:r>
          </a:p>
        </p:txBody>
      </p:sp>
    </p:spTree>
    <p:extLst>
      <p:ext uri="{BB962C8B-B14F-4D97-AF65-F5344CB8AC3E}">
        <p14:creationId xmlns:p14="http://schemas.microsoft.com/office/powerpoint/2010/main" val="401351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00" y="68413"/>
            <a:ext cx="7543800" cy="50292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84316"/>
            <a:ext cx="7406640" cy="4937760"/>
          </a:xfrm>
          <a:prstGeom prst="rect">
            <a:avLst/>
          </a:prstGeom>
        </p:spPr>
      </p:pic>
    </p:spTree>
    <p:extLst>
      <p:ext uri="{BB962C8B-B14F-4D97-AF65-F5344CB8AC3E}">
        <p14:creationId xmlns:p14="http://schemas.microsoft.com/office/powerpoint/2010/main" val="315156886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4E47-D7CF-EB4E-BCDC-28DD92F33391}"/>
              </a:ext>
            </a:extLst>
          </p:cNvPr>
          <p:cNvSpPr>
            <a:spLocks noGrp="1"/>
          </p:cNvSpPr>
          <p:nvPr>
            <p:ph type="title"/>
          </p:nvPr>
        </p:nvSpPr>
        <p:spPr>
          <a:xfrm>
            <a:off x="4572000" y="0"/>
            <a:ext cx="0" cy="0"/>
          </a:xfrm>
        </p:spPr>
        <p:txBody>
          <a:bodyPr>
            <a:normAutofit fontScale="90000"/>
          </a:bodyPr>
          <a:lstStyle/>
          <a:p>
            <a:r>
              <a:rPr lang="en-US" sz="3200" b="1" dirty="0"/>
              <a:t>    </a:t>
            </a:r>
            <a:r>
              <a:rPr lang="en-US" sz="3300" b="1" dirty="0">
                <a:latin typeface="Verdana" panose="020B0604030504040204" pitchFamily="34" charset="0"/>
                <a:ea typeface="Verdana" panose="020B0604030504040204" pitchFamily="34" charset="0"/>
                <a:cs typeface="Verdana" panose="020B0604030504040204" pitchFamily="34" charset="0"/>
              </a:rPr>
              <a:t>Resilience Strategy Actions</a:t>
            </a:r>
          </a:p>
        </p:txBody>
      </p:sp>
      <p:sp>
        <p:nvSpPr>
          <p:cNvPr id="3" name="Content Placeholder 2">
            <a:extLst>
              <a:ext uri="{FF2B5EF4-FFF2-40B4-BE49-F238E27FC236}">
                <a16:creationId xmlns:a16="http://schemas.microsoft.com/office/drawing/2014/main" id="{8D45F44D-DF08-BB43-8BE2-10714CD714BC}"/>
              </a:ext>
            </a:extLst>
          </p:cNvPr>
          <p:cNvSpPr>
            <a:spLocks noGrp="1"/>
          </p:cNvSpPr>
          <p:nvPr>
            <p:ph idx="1"/>
          </p:nvPr>
        </p:nvSpPr>
        <p:spPr>
          <a:xfrm>
            <a:off x="219973" y="666750"/>
            <a:ext cx="8229600" cy="3394075"/>
          </a:xfrm>
        </p:spPr>
        <p:txBody>
          <a:bodyPr/>
          <a:lstStyle/>
          <a:p>
            <a:pPr marL="0" indent="0">
              <a:buNone/>
            </a:pPr>
            <a:r>
              <a:rPr lang="en-US" sz="2400" dirty="0">
                <a:latin typeface="Verdana" panose="020B0604030504040204" pitchFamily="34" charset="0"/>
                <a:ea typeface="Verdana" panose="020B0604030504040204" pitchFamily="34" charset="0"/>
                <a:cs typeface="Verdana" panose="020B0604030504040204" pitchFamily="34" charset="0"/>
              </a:rPr>
              <a:t>The country’s first Office of Climate Change, Sustainability and Resiliency established on Oahu in 2016</a:t>
            </a:r>
          </a:p>
          <a:p>
            <a:pPr marL="0" indent="0">
              <a:buNone/>
            </a:pPr>
            <a:r>
              <a:rPr lang="en-US" sz="2400" dirty="0">
                <a:latin typeface="Verdana" panose="020B0604030504040204" pitchFamily="34" charset="0"/>
                <a:ea typeface="Verdana" panose="020B0604030504040204" pitchFamily="34" charset="0"/>
                <a:cs typeface="Verdana" panose="020B0604030504040204" pitchFamily="34" charset="0"/>
              </a:rPr>
              <a:t>Mandate from Oahu voters that City government focus on implementation of the 2016 Paris Climate Agreement and develop a Resilience Strategy Plan and Climate Action and Adaptation Plan</a:t>
            </a:r>
          </a:p>
          <a:p>
            <a:pPr marL="0" indent="0">
              <a:buNone/>
            </a:pPr>
            <a:endParaRPr lang="en-US" sz="24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400" dirty="0">
                <a:latin typeface="Verdana" panose="020B0604030504040204" pitchFamily="34" charset="0"/>
                <a:ea typeface="Verdana" panose="020B0604030504040204" pitchFamily="34" charset="0"/>
                <a:cs typeface="Verdana" panose="020B0604030504040204" pitchFamily="34" charset="0"/>
              </a:rPr>
              <a:t>Like San Juan, Honolulu is one of the 100 Resilient Cities addressing actions to survive, adapt, and thrive despite climate impacts</a:t>
            </a:r>
          </a:p>
          <a:p>
            <a:pPr marL="0" indent="0">
              <a:buNone/>
            </a:pPr>
            <a:endParaRPr 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4" name="Content Placeholder 3">
            <a:extLst>
              <a:ext uri="{FF2B5EF4-FFF2-40B4-BE49-F238E27FC236}">
                <a16:creationId xmlns:a16="http://schemas.microsoft.com/office/drawing/2014/main" id="{C606F99B-6B63-B747-9D63-FFF355CA80AB}"/>
              </a:ext>
            </a:extLst>
          </p:cNvPr>
          <p:cNvPicPr>
            <a:picLocks noChangeAspect="1"/>
          </p:cNvPicPr>
          <p:nvPr/>
        </p:nvPicPr>
        <p:blipFill>
          <a:blip r:embed="rId2"/>
          <a:stretch>
            <a:fillRect/>
          </a:stretch>
        </p:blipFill>
        <p:spPr>
          <a:xfrm>
            <a:off x="7660728" y="1434147"/>
            <a:ext cx="1594943" cy="2468880"/>
          </a:xfrm>
          <a:prstGeom prst="rect">
            <a:avLst/>
          </a:prstGeom>
        </p:spPr>
      </p:pic>
    </p:spTree>
    <p:extLst>
      <p:ext uri="{BB962C8B-B14F-4D97-AF65-F5344CB8AC3E}">
        <p14:creationId xmlns:p14="http://schemas.microsoft.com/office/powerpoint/2010/main" val="998366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948" y="264694"/>
            <a:ext cx="8554453" cy="300082"/>
          </a:xfrm>
          <a:prstGeom prst="rect">
            <a:avLst/>
          </a:prstGeom>
          <a:noFill/>
        </p:spPr>
        <p:txBody>
          <a:bodyPr wrap="square" rtlCol="0">
            <a:spAutoFit/>
          </a:bodyPr>
          <a:lstStyle/>
          <a:p>
            <a:r>
              <a:rPr lang="en-US" sz="1350" dirty="0">
                <a:solidFill>
                  <a:srgbClr val="00586A"/>
                </a:solidFill>
              </a:rPr>
              <a:t>Community Climate Action Plan</a:t>
            </a:r>
          </a:p>
        </p:txBody>
      </p:sp>
      <p:cxnSp>
        <p:nvCxnSpPr>
          <p:cNvPr id="4" name="Straight Connector 3"/>
          <p:cNvCxnSpPr/>
          <p:nvPr/>
        </p:nvCxnSpPr>
        <p:spPr>
          <a:xfrm>
            <a:off x="360948" y="541422"/>
            <a:ext cx="8349916" cy="0"/>
          </a:xfrm>
          <a:prstGeom prst="line">
            <a:avLst/>
          </a:prstGeom>
          <a:ln>
            <a:solidFill>
              <a:srgbClr val="00586A"/>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656616"/>
            <a:ext cx="3560196" cy="282691"/>
          </a:xfrm>
          <a:prstGeom prst="rect">
            <a:avLst/>
          </a:prstGeom>
          <a:solidFill>
            <a:srgbClr val="0058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350" dirty="0">
                <a:solidFill>
                  <a:prstClr val="white"/>
                </a:solidFill>
                <a:latin typeface="Arial Black" panose="020B0A04020102020204" pitchFamily="34" charset="0"/>
              </a:rPr>
              <a:t>RESILIENCE STRATEGY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2999" y="993932"/>
            <a:ext cx="7372569" cy="402258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9060" y="68092"/>
            <a:ext cx="588524" cy="588524"/>
          </a:xfrm>
          <a:prstGeom prst="rect">
            <a:avLst/>
          </a:prstGeom>
        </p:spPr>
      </p:pic>
    </p:spTree>
    <p:extLst>
      <p:ext uri="{BB962C8B-B14F-4D97-AF65-F5344CB8AC3E}">
        <p14:creationId xmlns:p14="http://schemas.microsoft.com/office/powerpoint/2010/main" val="3855290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4" y="-52994"/>
            <a:ext cx="9230244" cy="6922683"/>
          </a:xfrm>
          <a:prstGeom prst="rect">
            <a:avLst/>
          </a:prstGeom>
        </p:spPr>
      </p:pic>
      <p:sp>
        <p:nvSpPr>
          <p:cNvPr id="3" name="Text Placeholder 1"/>
          <p:cNvSpPr txBox="1">
            <a:spLocks/>
          </p:cNvSpPr>
          <p:nvPr/>
        </p:nvSpPr>
        <p:spPr>
          <a:xfrm>
            <a:off x="124691" y="478112"/>
            <a:ext cx="3079866" cy="628650"/>
          </a:xfrm>
          <a:prstGeom prst="rect">
            <a:avLst/>
          </a:prstGeom>
        </p:spPr>
        <p:txBody>
          <a:bodyPr/>
          <a:lstStyle>
            <a:lvl1pPr algn="l" defTabSz="307181" rtl="0" fontAlgn="base" hangingPunct="0">
              <a:spcBef>
                <a:spcPts val="2138"/>
              </a:spcBef>
              <a:spcAft>
                <a:spcPct val="0"/>
              </a:spcAft>
              <a:defRPr sz="1800">
                <a:solidFill>
                  <a:srgbClr val="9DA9A9"/>
                </a:solidFill>
                <a:latin typeface="+mn-lt"/>
                <a:ea typeface="+mn-ea"/>
                <a:cs typeface="+mn-cs"/>
                <a:sym typeface="Arial Bold" charset="0"/>
              </a:defRPr>
            </a:lvl1pPr>
            <a:lvl2pPr indent="128588" algn="l" defTabSz="307181" rtl="0" fontAlgn="base" hangingPunct="0">
              <a:spcBef>
                <a:spcPts val="2138"/>
              </a:spcBef>
              <a:spcAft>
                <a:spcPct val="0"/>
              </a:spcAft>
              <a:defRPr sz="1800">
                <a:solidFill>
                  <a:srgbClr val="9DA9A9"/>
                </a:solidFill>
                <a:latin typeface="+mn-lt"/>
                <a:ea typeface="+mn-ea"/>
                <a:cs typeface="+mn-cs"/>
                <a:sym typeface="Arial Bold" charset="0"/>
              </a:defRPr>
            </a:lvl2pPr>
            <a:lvl3pPr indent="257175" algn="l" defTabSz="307181" rtl="0" fontAlgn="base" hangingPunct="0">
              <a:spcBef>
                <a:spcPts val="2138"/>
              </a:spcBef>
              <a:spcAft>
                <a:spcPct val="0"/>
              </a:spcAft>
              <a:defRPr sz="1800">
                <a:solidFill>
                  <a:srgbClr val="9DA9A9"/>
                </a:solidFill>
                <a:latin typeface="+mn-lt"/>
                <a:ea typeface="+mn-ea"/>
                <a:cs typeface="+mn-cs"/>
                <a:sym typeface="Arial Bold" charset="0"/>
              </a:defRPr>
            </a:lvl3pPr>
            <a:lvl4pPr indent="385763" algn="l" defTabSz="307181" rtl="0" fontAlgn="base" hangingPunct="0">
              <a:spcBef>
                <a:spcPts val="2138"/>
              </a:spcBef>
              <a:spcAft>
                <a:spcPct val="0"/>
              </a:spcAft>
              <a:defRPr sz="1800">
                <a:solidFill>
                  <a:srgbClr val="9DA9A9"/>
                </a:solidFill>
                <a:latin typeface="+mn-lt"/>
                <a:ea typeface="+mn-ea"/>
                <a:cs typeface="+mn-cs"/>
                <a:sym typeface="Arial Bold" charset="0"/>
              </a:defRPr>
            </a:lvl4pPr>
            <a:lvl5pPr indent="514350" algn="l" defTabSz="307181" rtl="0" fontAlgn="base" hangingPunct="0">
              <a:spcBef>
                <a:spcPts val="2138"/>
              </a:spcBef>
              <a:spcAft>
                <a:spcPct val="0"/>
              </a:spcAft>
              <a:defRPr sz="1800">
                <a:solidFill>
                  <a:srgbClr val="9DA9A9"/>
                </a:solidFill>
                <a:latin typeface="+mn-lt"/>
                <a:ea typeface="+mn-ea"/>
                <a:cs typeface="+mn-cs"/>
                <a:sym typeface="Arial Bold" charset="0"/>
              </a:defRPr>
            </a:lvl5pPr>
            <a:lvl6pPr marL="257175" indent="514350" algn="l" defTabSz="307181" rtl="0" fontAlgn="base" hangingPunct="0">
              <a:spcBef>
                <a:spcPts val="2138"/>
              </a:spcBef>
              <a:spcAft>
                <a:spcPct val="0"/>
              </a:spcAft>
              <a:defRPr sz="1800">
                <a:solidFill>
                  <a:srgbClr val="9DA9A9"/>
                </a:solidFill>
                <a:latin typeface="+mn-lt"/>
                <a:ea typeface="+mn-ea"/>
                <a:cs typeface="+mn-cs"/>
                <a:sym typeface="Arial Bold" charset="0"/>
              </a:defRPr>
            </a:lvl6pPr>
            <a:lvl7pPr marL="514350" indent="514350" algn="l" defTabSz="307181" rtl="0" fontAlgn="base" hangingPunct="0">
              <a:spcBef>
                <a:spcPts val="2138"/>
              </a:spcBef>
              <a:spcAft>
                <a:spcPct val="0"/>
              </a:spcAft>
              <a:defRPr sz="1800">
                <a:solidFill>
                  <a:srgbClr val="9DA9A9"/>
                </a:solidFill>
                <a:latin typeface="+mn-lt"/>
                <a:ea typeface="+mn-ea"/>
                <a:cs typeface="+mn-cs"/>
                <a:sym typeface="Arial Bold" charset="0"/>
              </a:defRPr>
            </a:lvl7pPr>
            <a:lvl8pPr marL="771525" indent="514350" algn="l" defTabSz="307181" rtl="0" fontAlgn="base" hangingPunct="0">
              <a:spcBef>
                <a:spcPts val="2138"/>
              </a:spcBef>
              <a:spcAft>
                <a:spcPct val="0"/>
              </a:spcAft>
              <a:defRPr sz="1800">
                <a:solidFill>
                  <a:srgbClr val="9DA9A9"/>
                </a:solidFill>
                <a:latin typeface="+mn-lt"/>
                <a:ea typeface="+mn-ea"/>
                <a:cs typeface="+mn-cs"/>
                <a:sym typeface="Arial Bold" charset="0"/>
              </a:defRPr>
            </a:lvl8pPr>
            <a:lvl9pPr marL="1028700" indent="514350" algn="l" defTabSz="307181" rtl="0" fontAlgn="base" hangingPunct="0">
              <a:spcBef>
                <a:spcPts val="2138"/>
              </a:spcBef>
              <a:spcAft>
                <a:spcPct val="0"/>
              </a:spcAft>
              <a:defRPr sz="1800">
                <a:solidFill>
                  <a:srgbClr val="9DA9A9"/>
                </a:solidFill>
                <a:latin typeface="+mn-lt"/>
                <a:ea typeface="+mn-ea"/>
                <a:cs typeface="+mn-cs"/>
                <a:sym typeface="Arial Bold" charset="0"/>
              </a:defRPr>
            </a:lvl9pPr>
          </a:lstStyle>
          <a:p>
            <a:pPr defTabSz="230386">
              <a:spcBef>
                <a:spcPts val="1604"/>
              </a:spcBef>
              <a:defRPr/>
            </a:pPr>
            <a:r>
              <a:rPr lang="en-US" sz="4500" kern="0" dirty="0">
                <a:solidFill>
                  <a:srgbClr val="000000"/>
                </a:solidFill>
                <a:latin typeface="Roboto Thin" pitchFamily="2" charset="0"/>
                <a:ea typeface="Roboto Thin" pitchFamily="2" charset="0"/>
                <a:cs typeface="Arial Bold"/>
              </a:rPr>
              <a:t>We have everything we need</a:t>
            </a:r>
          </a:p>
          <a:p>
            <a:pPr defTabSz="230386">
              <a:spcBef>
                <a:spcPts val="1604"/>
              </a:spcBef>
              <a:defRPr/>
            </a:pPr>
            <a:r>
              <a:rPr lang="en-US" sz="4500" kern="0" dirty="0">
                <a:solidFill>
                  <a:srgbClr val="FFFFFF"/>
                </a:solidFill>
                <a:latin typeface="Roboto Thin" pitchFamily="2" charset="0"/>
                <a:ea typeface="Roboto Thin" pitchFamily="2" charset="0"/>
                <a:cs typeface="Arial Bold"/>
              </a:rPr>
              <a:t>to change our energy culture.</a:t>
            </a:r>
          </a:p>
        </p:txBody>
      </p:sp>
    </p:spTree>
    <p:extLst>
      <p:ext uri="{BB962C8B-B14F-4D97-AF65-F5344CB8AC3E}">
        <p14:creationId xmlns:p14="http://schemas.microsoft.com/office/powerpoint/2010/main" val="71477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230CDD-23C8-4EDD-ADD0-940663EABA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734" y="-2366010"/>
            <a:ext cx="12128372" cy="8085581"/>
          </a:xfrm>
          <a:prstGeom prst="rect">
            <a:avLst/>
          </a:prstGeom>
        </p:spPr>
      </p:pic>
    </p:spTree>
    <p:extLst>
      <p:ext uri="{BB962C8B-B14F-4D97-AF65-F5344CB8AC3E}">
        <p14:creationId xmlns:p14="http://schemas.microsoft.com/office/powerpoint/2010/main" val="783379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73904" cy="6115937"/>
          </a:xfrm>
          <a:prstGeom prst="rect">
            <a:avLst/>
          </a:prstGeom>
        </p:spPr>
      </p:pic>
    </p:spTree>
    <p:extLst>
      <p:ext uri="{BB962C8B-B14F-4D97-AF65-F5344CB8AC3E}">
        <p14:creationId xmlns:p14="http://schemas.microsoft.com/office/powerpoint/2010/main" val="39865347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artisticBlur/>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16329" y="-1178059"/>
            <a:ext cx="9174617" cy="6879484"/>
          </a:xfrm>
          <a:prstGeom prst="rect">
            <a:avLst/>
          </a:prstGeom>
        </p:spPr>
      </p:pic>
      <p:sp>
        <p:nvSpPr>
          <p:cNvPr id="5" name="Rectangle 4"/>
          <p:cNvSpPr/>
          <p:nvPr/>
        </p:nvSpPr>
        <p:spPr>
          <a:xfrm>
            <a:off x="71438" y="64293"/>
            <a:ext cx="8993981" cy="5000626"/>
          </a:xfrm>
          <a:prstGeom prst="rect">
            <a:avLst/>
          </a:prstGeom>
          <a:noFill/>
          <a:ln>
            <a:solidFill>
              <a:srgbClr val="1E3F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1432" y="-1431277"/>
            <a:ext cx="9174617" cy="6879484"/>
          </a:xfrm>
          <a:prstGeom prst="rect">
            <a:avLst/>
          </a:prstGeom>
        </p:spPr>
      </p:pic>
      <p:pic>
        <p:nvPicPr>
          <p:cNvPr id="4" name="Picture 3">
            <a:extLst>
              <a:ext uri="{FF2B5EF4-FFF2-40B4-BE49-F238E27FC236}">
                <a16:creationId xmlns:a16="http://schemas.microsoft.com/office/drawing/2014/main" id="{04BBE9CC-B967-4311-ADF2-202B9BBAF5E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717145" y="1699538"/>
            <a:ext cx="8282267" cy="1124290"/>
          </a:xfrm>
          <a:prstGeom prst="rect">
            <a:avLst/>
          </a:prstGeom>
        </p:spPr>
      </p:pic>
    </p:spTree>
    <p:extLst>
      <p:ext uri="{BB962C8B-B14F-4D97-AF65-F5344CB8AC3E}">
        <p14:creationId xmlns:p14="http://schemas.microsoft.com/office/powerpoint/2010/main" val="162496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27AD-B116-9B40-B33A-CC25A622DD00}"/>
              </a:ext>
            </a:extLst>
          </p:cNvPr>
          <p:cNvSpPr>
            <a:spLocks noGrp="1"/>
          </p:cNvSpPr>
          <p:nvPr>
            <p:ph type="title"/>
          </p:nvPr>
        </p:nvSpPr>
        <p:spPr/>
        <p:txBody>
          <a:bodyPr>
            <a:norm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Regulatory Framework for DERs and Grid Modernization in Hawaii</a:t>
            </a:r>
          </a:p>
        </p:txBody>
      </p:sp>
      <p:sp>
        <p:nvSpPr>
          <p:cNvPr id="3" name="Content Placeholder 2">
            <a:extLst>
              <a:ext uri="{FF2B5EF4-FFF2-40B4-BE49-F238E27FC236}">
                <a16:creationId xmlns:a16="http://schemas.microsoft.com/office/drawing/2014/main" id="{D03CF01A-BD8F-A044-9C94-6C4F613A7761}"/>
              </a:ext>
            </a:extLst>
          </p:cNvPr>
          <p:cNvSpPr>
            <a:spLocks noGrp="1"/>
          </p:cNvSpPr>
          <p:nvPr>
            <p:ph idx="1"/>
          </p:nvPr>
        </p:nvSpPr>
        <p:spPr>
          <a:xfrm>
            <a:off x="636104" y="1504950"/>
            <a:ext cx="7886700" cy="3262312"/>
          </a:xfrm>
        </p:spPr>
        <p:txBody>
          <a:bodyPr>
            <a:noAutofit/>
          </a:bodyPr>
          <a:lstStyle/>
          <a:p>
            <a:pPr algn="just"/>
            <a:r>
              <a:rPr lang="en-US" sz="1700" dirty="0">
                <a:latin typeface="Verdana" panose="020B0604030504040204" pitchFamily="34" charset="0"/>
                <a:ea typeface="Verdana" panose="020B0604030504040204" pitchFamily="34" charset="0"/>
                <a:cs typeface="Verdana" panose="020B0604030504040204" pitchFamily="34" charset="0"/>
              </a:rPr>
              <a:t>Hawaii PUC Whitepaper: “Inclinations on the Future of Hawaii’s Electric Utilities”, Order 32052, Docket 2012-0036</a:t>
            </a:r>
          </a:p>
          <a:p>
            <a:pPr algn="just"/>
            <a:r>
              <a:rPr lang="en-US" sz="1700" dirty="0">
                <a:latin typeface="Verdana" panose="020B0604030504040204" pitchFamily="34" charset="0"/>
                <a:ea typeface="Verdana" panose="020B0604030504040204" pitchFamily="34" charset="0"/>
                <a:cs typeface="Verdana" panose="020B0604030504040204" pitchFamily="34" charset="0"/>
              </a:rPr>
              <a:t>In April 2014, the PUC set forth policy guidance for usage of distributed energy resources including energy storage technology to provide grid support </a:t>
            </a:r>
          </a:p>
          <a:p>
            <a:pPr algn="just"/>
            <a:r>
              <a:rPr lang="en-US" sz="1700" dirty="0">
                <a:latin typeface="Verdana" panose="020B0604030504040204" pitchFamily="34" charset="0"/>
                <a:ea typeface="Verdana" panose="020B0604030504040204" pitchFamily="34" charset="0"/>
                <a:cs typeface="Verdana" panose="020B0604030504040204" pitchFamily="34" charset="0"/>
              </a:rPr>
              <a:t>Hawaii Legislature in 2015 enacts law to increase the renewable energy portfolio standard for electric utilities to 100% by 2045</a:t>
            </a:r>
          </a:p>
          <a:p>
            <a:pPr algn="just"/>
            <a:r>
              <a:rPr lang="en-US" sz="1700" dirty="0">
                <a:latin typeface="Verdana" panose="020B0604030504040204" pitchFamily="34" charset="0"/>
                <a:ea typeface="Verdana" panose="020B0604030504040204" pitchFamily="34" charset="0"/>
                <a:cs typeface="Verdana" panose="020B0604030504040204" pitchFamily="34" charset="0"/>
              </a:rPr>
              <a:t>Hawaii already had laws in place since 2008 requiring 70% renewable energy by 2050 and 30% energy efficiency portfolio standards</a:t>
            </a:r>
          </a:p>
          <a:p>
            <a:pPr algn="just"/>
            <a:r>
              <a:rPr lang="en-US" sz="1700" dirty="0">
                <a:latin typeface="Verdana" panose="020B0604030504040204" pitchFamily="34" charset="0"/>
                <a:ea typeface="Verdana" panose="020B0604030504040204" pitchFamily="34" charset="0"/>
                <a:cs typeface="Verdana" panose="020B0604030504040204" pitchFamily="34" charset="0"/>
              </a:rPr>
              <a:t>In 2018, HB 2182 was passed to become Act 15 requiring 100% carbon reduction in other sectors and Hawaii to be carbon neutral by 2045</a:t>
            </a:r>
          </a:p>
          <a:p>
            <a:endParaRPr lang="en-US" sz="17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08433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36C3F0-D924-4600-ACE5-6B2248817C17}"/>
              </a:ext>
            </a:extLst>
          </p:cNvPr>
          <p:cNvPicPr>
            <a:picLocks noChangeAspect="1"/>
          </p:cNvPicPr>
          <p:nvPr/>
        </p:nvPicPr>
        <p:blipFill rotWithShape="1">
          <a:blip r:embed="rId2"/>
          <a:srcRect l="760" t="1729" r="1258" b="2183"/>
          <a:stretch/>
        </p:blipFill>
        <p:spPr>
          <a:xfrm>
            <a:off x="1445706" y="799088"/>
            <a:ext cx="7692405" cy="4222142"/>
          </a:xfrm>
          <a:prstGeom prst="rect">
            <a:avLst/>
          </a:prstGeom>
        </p:spPr>
      </p:pic>
      <p:pic>
        <p:nvPicPr>
          <p:cNvPr id="2" name="Picture 1">
            <a:extLst>
              <a:ext uri="{FF2B5EF4-FFF2-40B4-BE49-F238E27FC236}">
                <a16:creationId xmlns:a16="http://schemas.microsoft.com/office/drawing/2014/main" id="{AC3A115C-E7B6-41FE-BFB9-A9A2016F9494}"/>
              </a:ext>
            </a:extLst>
          </p:cNvPr>
          <p:cNvPicPr>
            <a:picLocks noChangeAspect="1"/>
          </p:cNvPicPr>
          <p:nvPr/>
        </p:nvPicPr>
        <p:blipFill rotWithShape="1">
          <a:blip r:embed="rId3"/>
          <a:srcRect l="803" t="2228" r="2017" b="1686"/>
          <a:stretch/>
        </p:blipFill>
        <p:spPr>
          <a:xfrm>
            <a:off x="152400" y="799088"/>
            <a:ext cx="7629349" cy="4222142"/>
          </a:xfrm>
          <a:prstGeom prst="rect">
            <a:avLst/>
          </a:prstGeom>
        </p:spPr>
      </p:pic>
      <p:pic>
        <p:nvPicPr>
          <p:cNvPr id="11" name="Picture 10">
            <a:extLst>
              <a:ext uri="{FF2B5EF4-FFF2-40B4-BE49-F238E27FC236}">
                <a16:creationId xmlns:a16="http://schemas.microsoft.com/office/drawing/2014/main" id="{9E3F0FA4-1006-4513-B023-AC0B34CD388D}"/>
              </a:ext>
            </a:extLst>
          </p:cNvPr>
          <p:cNvPicPr>
            <a:picLocks noChangeAspect="1"/>
          </p:cNvPicPr>
          <p:nvPr/>
        </p:nvPicPr>
        <p:blipFill>
          <a:blip r:embed="rId4"/>
          <a:stretch>
            <a:fillRect/>
          </a:stretch>
        </p:blipFill>
        <p:spPr>
          <a:xfrm>
            <a:off x="7393275" y="2948864"/>
            <a:ext cx="1417443" cy="498392"/>
          </a:xfrm>
          <a:prstGeom prst="rect">
            <a:avLst/>
          </a:prstGeom>
        </p:spPr>
      </p:pic>
      <p:pic>
        <p:nvPicPr>
          <p:cNvPr id="12" name="Picture 11">
            <a:extLst>
              <a:ext uri="{FF2B5EF4-FFF2-40B4-BE49-F238E27FC236}">
                <a16:creationId xmlns:a16="http://schemas.microsoft.com/office/drawing/2014/main" id="{0E4D59AD-7658-42A6-957F-580CB55A8831}"/>
              </a:ext>
            </a:extLst>
          </p:cNvPr>
          <p:cNvPicPr>
            <a:picLocks noChangeAspect="1"/>
          </p:cNvPicPr>
          <p:nvPr/>
        </p:nvPicPr>
        <p:blipFill>
          <a:blip r:embed="rId5"/>
          <a:stretch>
            <a:fillRect/>
          </a:stretch>
        </p:blipFill>
        <p:spPr>
          <a:xfrm>
            <a:off x="7393275" y="2036615"/>
            <a:ext cx="1417443" cy="498392"/>
          </a:xfrm>
          <a:prstGeom prst="rect">
            <a:avLst/>
          </a:prstGeom>
        </p:spPr>
      </p:pic>
      <p:pic>
        <p:nvPicPr>
          <p:cNvPr id="13" name="Picture 12">
            <a:extLst>
              <a:ext uri="{FF2B5EF4-FFF2-40B4-BE49-F238E27FC236}">
                <a16:creationId xmlns:a16="http://schemas.microsoft.com/office/drawing/2014/main" id="{59CDA0AD-A27D-4751-A860-3D320E81419F}"/>
              </a:ext>
            </a:extLst>
          </p:cNvPr>
          <p:cNvPicPr>
            <a:picLocks noChangeAspect="1"/>
          </p:cNvPicPr>
          <p:nvPr/>
        </p:nvPicPr>
        <p:blipFill>
          <a:blip r:embed="rId6"/>
          <a:stretch>
            <a:fillRect/>
          </a:stretch>
        </p:blipFill>
        <p:spPr>
          <a:xfrm>
            <a:off x="7393275" y="1541047"/>
            <a:ext cx="1417443" cy="498392"/>
          </a:xfrm>
          <a:prstGeom prst="rect">
            <a:avLst/>
          </a:prstGeom>
        </p:spPr>
      </p:pic>
      <p:pic>
        <p:nvPicPr>
          <p:cNvPr id="14" name="Picture 13">
            <a:extLst>
              <a:ext uri="{FF2B5EF4-FFF2-40B4-BE49-F238E27FC236}">
                <a16:creationId xmlns:a16="http://schemas.microsoft.com/office/drawing/2014/main" id="{7894F063-EF8C-4BA7-83B4-B96F8B5532F6}"/>
              </a:ext>
            </a:extLst>
          </p:cNvPr>
          <p:cNvPicPr>
            <a:picLocks noChangeAspect="1"/>
          </p:cNvPicPr>
          <p:nvPr/>
        </p:nvPicPr>
        <p:blipFill>
          <a:blip r:embed="rId7"/>
          <a:stretch>
            <a:fillRect/>
          </a:stretch>
        </p:blipFill>
        <p:spPr>
          <a:xfrm>
            <a:off x="7393275" y="1159217"/>
            <a:ext cx="1417443" cy="498392"/>
          </a:xfrm>
          <a:prstGeom prst="rect">
            <a:avLst/>
          </a:prstGeom>
        </p:spPr>
      </p:pic>
      <p:pic>
        <p:nvPicPr>
          <p:cNvPr id="3" name="Picture 2">
            <a:extLst>
              <a:ext uri="{FF2B5EF4-FFF2-40B4-BE49-F238E27FC236}">
                <a16:creationId xmlns:a16="http://schemas.microsoft.com/office/drawing/2014/main" id="{55D55B16-2793-4AAA-9820-2FFC406DC47B}"/>
              </a:ext>
            </a:extLst>
          </p:cNvPr>
          <p:cNvPicPr>
            <a:picLocks noChangeAspect="1"/>
          </p:cNvPicPr>
          <p:nvPr/>
        </p:nvPicPr>
        <p:blipFill>
          <a:blip r:embed="rId8"/>
          <a:stretch>
            <a:fillRect/>
          </a:stretch>
        </p:blipFill>
        <p:spPr>
          <a:xfrm>
            <a:off x="914400" y="229913"/>
            <a:ext cx="9144000" cy="722375"/>
          </a:xfrm>
          <a:prstGeom prst="rect">
            <a:avLst/>
          </a:prstGeom>
        </p:spPr>
      </p:pic>
    </p:spTree>
    <p:extLst>
      <p:ext uri="{BB962C8B-B14F-4D97-AF65-F5344CB8AC3E}">
        <p14:creationId xmlns:p14="http://schemas.microsoft.com/office/powerpoint/2010/main" val="221447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4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1">
            <a:extLst>
              <a:ext uri="{FF2B5EF4-FFF2-40B4-BE49-F238E27FC236}">
                <a16:creationId xmlns:a16="http://schemas.microsoft.com/office/drawing/2014/main" id="{C782F9EF-A225-429F-A9A6-35FED1B504C4}"/>
              </a:ext>
            </a:extLst>
          </p:cNvPr>
          <p:cNvSpPr/>
          <p:nvPr/>
        </p:nvSpPr>
        <p:spPr>
          <a:xfrm>
            <a:off x="5741761" y="3304814"/>
            <a:ext cx="441179" cy="341070"/>
          </a:xfrm>
          <a:custGeom>
            <a:avLst/>
            <a:gdLst/>
            <a:ahLst/>
            <a:cxnLst/>
            <a:rect l="l" t="t" r="r" b="b"/>
            <a:pathLst>
              <a:path w="1355089" h="1163320">
                <a:moveTo>
                  <a:pt x="0" y="1162812"/>
                </a:moveTo>
                <a:lnTo>
                  <a:pt x="1354836" y="0"/>
                </a:lnTo>
              </a:path>
            </a:pathLst>
          </a:custGeom>
          <a:ln w="9144">
            <a:solidFill>
              <a:srgbClr val="000000"/>
            </a:solidFill>
          </a:ln>
        </p:spPr>
        <p:txBody>
          <a:bodyPr wrap="square" lIns="0" tIns="0" rIns="0" bIns="0" rtlCol="0"/>
          <a:lstStyle/>
          <a:p>
            <a:pPr defTabSz="257175">
              <a:defRPr/>
            </a:pPr>
            <a:endParaRPr sz="1013">
              <a:solidFill>
                <a:prstClr val="black"/>
              </a:solidFill>
              <a:latin typeface="Trebuchet MS" panose="020B0603020202020204"/>
            </a:endParaRPr>
          </a:p>
        </p:txBody>
      </p:sp>
      <p:sp>
        <p:nvSpPr>
          <p:cNvPr id="2" name="object 2"/>
          <p:cNvSpPr/>
          <p:nvPr/>
        </p:nvSpPr>
        <p:spPr>
          <a:xfrm>
            <a:off x="1978027" y="2172231"/>
            <a:ext cx="4029074" cy="2330862"/>
          </a:xfrm>
          <a:prstGeom prst="rect">
            <a:avLst/>
          </a:prstGeom>
          <a:blipFill>
            <a:blip r:embed="rId2" cstate="print"/>
            <a:stretch>
              <a:fillRect/>
            </a:stretch>
          </a:blipFill>
        </p:spPr>
        <p:txBody>
          <a:bodyPr wrap="square" lIns="0" tIns="0" rIns="0" bIns="0" rtlCol="0"/>
          <a:lstStyle/>
          <a:p>
            <a:pPr defTabSz="257175">
              <a:defRPr/>
            </a:pPr>
            <a:endParaRPr sz="1013">
              <a:solidFill>
                <a:prstClr val="black"/>
              </a:solidFill>
              <a:latin typeface="Trebuchet MS" panose="020B0603020202020204"/>
            </a:endParaRPr>
          </a:p>
        </p:txBody>
      </p:sp>
      <p:sp>
        <p:nvSpPr>
          <p:cNvPr id="3" name="object 3"/>
          <p:cNvSpPr txBox="1">
            <a:spLocks noGrp="1"/>
          </p:cNvSpPr>
          <p:nvPr>
            <p:ph type="title"/>
          </p:nvPr>
        </p:nvSpPr>
        <p:spPr>
          <a:xfrm>
            <a:off x="1263563" y="335253"/>
            <a:ext cx="6616874" cy="415498"/>
          </a:xfrm>
          <a:prstGeom prst="rect">
            <a:avLst/>
          </a:prstGeom>
          <a:ln>
            <a:solidFill>
              <a:schemeClr val="accent1"/>
            </a:solidFill>
          </a:ln>
        </p:spPr>
        <p:txBody>
          <a:bodyPr vert="horz" wrap="square" lIns="0" tIns="0" rIns="0" bIns="0" numCol="1" rtlCol="0" anchor="t" anchorCtr="0" compatLnSpc="1">
            <a:prstTxWarp prst="textNoShape">
              <a:avLst/>
            </a:prstTxWarp>
            <a:spAutoFit/>
          </a:bodyPr>
          <a:lstStyle/>
          <a:p>
            <a:pPr marL="113943"/>
            <a:r>
              <a:rPr lang="en-US" sz="1350" b="1" dirty="0">
                <a:solidFill>
                  <a:schemeClr val="accent2">
                    <a:lumMod val="50000"/>
                  </a:schemeClr>
                </a:solidFill>
                <a:latin typeface="Arial (Heading)"/>
                <a:cs typeface="Imprint MT Shadow"/>
              </a:rPr>
              <a:t>  </a:t>
            </a:r>
            <a:r>
              <a:rPr lang="en-US" sz="1350" b="1" dirty="0">
                <a:solidFill>
                  <a:srgbClr val="003300"/>
                </a:solidFill>
                <a:latin typeface="Arial (Heading)"/>
                <a:cs typeface="Imprint MT Shadow"/>
              </a:rPr>
              <a:t>Hawaii Electric Systems</a:t>
            </a:r>
            <a:r>
              <a:rPr lang="en-US" sz="1350" b="1" spc="-56" dirty="0">
                <a:solidFill>
                  <a:srgbClr val="003300"/>
                </a:solidFill>
                <a:latin typeface="Arial (Heading)"/>
                <a:cs typeface="Imprint MT Shadow"/>
              </a:rPr>
              <a:t> </a:t>
            </a:r>
            <a:r>
              <a:rPr lang="en-US" sz="1350" b="1" spc="-3" dirty="0">
                <a:solidFill>
                  <a:srgbClr val="003300"/>
                </a:solidFill>
                <a:latin typeface="Arial (Heading)"/>
                <a:cs typeface="Imprint MT Shadow"/>
              </a:rPr>
              <a:t>–</a:t>
            </a:r>
            <a:r>
              <a:rPr lang="en-US" sz="1350" b="1" spc="53" dirty="0">
                <a:solidFill>
                  <a:srgbClr val="003300"/>
                </a:solidFill>
                <a:latin typeface="Arial (Heading)"/>
                <a:cs typeface="Imprint MT Shadow"/>
              </a:rPr>
              <a:t> </a:t>
            </a:r>
            <a:r>
              <a:rPr lang="en-US" sz="1350" b="1" spc="-3" dirty="0">
                <a:solidFill>
                  <a:srgbClr val="003300"/>
                </a:solidFill>
                <a:latin typeface="Arial (Heading)"/>
                <a:cs typeface="Imprint MT Shadow"/>
              </a:rPr>
              <a:t>4 </a:t>
            </a:r>
            <a:r>
              <a:rPr lang="en-US" sz="1350" b="1" dirty="0">
                <a:solidFill>
                  <a:srgbClr val="003300"/>
                </a:solidFill>
                <a:latin typeface="Arial (Heading)"/>
                <a:cs typeface="Imprint MT Shadow"/>
              </a:rPr>
              <a:t>Electric Utilities; </a:t>
            </a:r>
            <a:r>
              <a:rPr lang="en-US" sz="1350" b="1" spc="-3" dirty="0">
                <a:solidFill>
                  <a:srgbClr val="003300"/>
                </a:solidFill>
                <a:latin typeface="Arial (Heading)"/>
                <a:cs typeface="Imprint MT Shadow"/>
              </a:rPr>
              <a:t>6 </a:t>
            </a:r>
            <a:r>
              <a:rPr lang="en-US" sz="1350" b="1" dirty="0">
                <a:solidFill>
                  <a:srgbClr val="003300"/>
                </a:solidFill>
                <a:latin typeface="Arial (Heading)"/>
                <a:cs typeface="Imprint MT Shadow"/>
              </a:rPr>
              <a:t>Separate </a:t>
            </a:r>
            <a:r>
              <a:rPr lang="en-US" sz="1350" b="1" spc="3" dirty="0">
                <a:solidFill>
                  <a:srgbClr val="003300"/>
                </a:solidFill>
                <a:latin typeface="Arial (Heading)"/>
                <a:cs typeface="Imprint MT Shadow"/>
              </a:rPr>
              <a:t>Grids; </a:t>
            </a:r>
            <a:r>
              <a:rPr lang="en-US" sz="1350" b="1" spc="-6" dirty="0">
                <a:solidFill>
                  <a:schemeClr val="tx1"/>
                </a:solidFill>
                <a:latin typeface="Arial (Heading)"/>
                <a:cs typeface="Imprint MT Shadow"/>
              </a:rPr>
              <a:t>%</a:t>
            </a:r>
            <a:r>
              <a:rPr lang="en-US" sz="1350" b="1" spc="-42" dirty="0">
                <a:solidFill>
                  <a:schemeClr val="tx1"/>
                </a:solidFill>
                <a:latin typeface="Arial (Heading)"/>
                <a:cs typeface="Imprint MT Shadow"/>
              </a:rPr>
              <a:t> </a:t>
            </a:r>
            <a:r>
              <a:rPr lang="en-US" sz="1350" b="1" spc="3" dirty="0">
                <a:solidFill>
                  <a:srgbClr val="003300"/>
                </a:solidFill>
                <a:latin typeface="Arial (Heading)"/>
                <a:cs typeface="Imprint MT Shadow"/>
              </a:rPr>
              <a:t>Renewable	</a:t>
            </a:r>
            <a:endParaRPr sz="1350" dirty="0">
              <a:solidFill>
                <a:srgbClr val="003300"/>
              </a:solidFill>
              <a:latin typeface="Arial (Heading)"/>
              <a:cs typeface="Imprint MT Shadow"/>
            </a:endParaRPr>
          </a:p>
        </p:txBody>
      </p:sp>
      <p:sp>
        <p:nvSpPr>
          <p:cNvPr id="5" name="object 5"/>
          <p:cNvSpPr txBox="1"/>
          <p:nvPr/>
        </p:nvSpPr>
        <p:spPr>
          <a:xfrm>
            <a:off x="2916940" y="2337568"/>
            <a:ext cx="336828" cy="138499"/>
          </a:xfrm>
          <a:prstGeom prst="rect">
            <a:avLst/>
          </a:prstGeom>
        </p:spPr>
        <p:txBody>
          <a:bodyPr vert="horz" wrap="square" lIns="0" tIns="0" rIns="0" bIns="0" rtlCol="0">
            <a:spAutoFit/>
          </a:bodyPr>
          <a:lstStyle/>
          <a:p>
            <a:pPr marL="7144" defTabSz="257175">
              <a:defRPr/>
            </a:pPr>
            <a:r>
              <a:rPr sz="900" b="1" spc="-8" dirty="0" err="1">
                <a:solidFill>
                  <a:prstClr val="black"/>
                </a:solidFill>
                <a:latin typeface="Arial"/>
                <a:cs typeface="Arial"/>
              </a:rPr>
              <a:t>O</a:t>
            </a:r>
            <a:r>
              <a:rPr lang="en-US" sz="900" b="1" spc="-3" dirty="0" err="1">
                <a:solidFill>
                  <a:prstClr val="black"/>
                </a:solidFill>
                <a:latin typeface="Arial"/>
                <a:cs typeface="Arial"/>
              </a:rPr>
              <a:t>ʻ</a:t>
            </a:r>
            <a:r>
              <a:rPr sz="900" b="1" spc="-3" dirty="0" err="1">
                <a:solidFill>
                  <a:prstClr val="black"/>
                </a:solidFill>
                <a:latin typeface="Arial"/>
                <a:cs typeface="Arial"/>
              </a:rPr>
              <a:t>a</a:t>
            </a:r>
            <a:r>
              <a:rPr sz="900" b="1" spc="-6" dirty="0" err="1">
                <a:solidFill>
                  <a:prstClr val="black"/>
                </a:solidFill>
                <a:latin typeface="Arial"/>
                <a:cs typeface="Arial"/>
              </a:rPr>
              <a:t>h</a:t>
            </a:r>
            <a:r>
              <a:rPr sz="900" b="1" spc="-3" dirty="0" err="1">
                <a:solidFill>
                  <a:prstClr val="black"/>
                </a:solidFill>
                <a:latin typeface="Arial"/>
                <a:cs typeface="Arial"/>
              </a:rPr>
              <a:t>u</a:t>
            </a:r>
            <a:endParaRPr sz="900" dirty="0">
              <a:solidFill>
                <a:prstClr val="black"/>
              </a:solidFill>
              <a:latin typeface="Arial"/>
              <a:cs typeface="Arial"/>
            </a:endParaRPr>
          </a:p>
        </p:txBody>
      </p:sp>
      <p:sp>
        <p:nvSpPr>
          <p:cNvPr id="6" name="object 6"/>
          <p:cNvSpPr txBox="1"/>
          <p:nvPr/>
        </p:nvSpPr>
        <p:spPr>
          <a:xfrm>
            <a:off x="3590422" y="2754974"/>
            <a:ext cx="470416" cy="138499"/>
          </a:xfrm>
          <a:prstGeom prst="rect">
            <a:avLst/>
          </a:prstGeom>
        </p:spPr>
        <p:txBody>
          <a:bodyPr vert="horz" wrap="square" lIns="0" tIns="0" rIns="0" bIns="0" rtlCol="0">
            <a:spAutoFit/>
          </a:bodyPr>
          <a:lstStyle/>
          <a:p>
            <a:pPr marL="7144" defTabSz="257175">
              <a:defRPr/>
            </a:pPr>
            <a:r>
              <a:rPr sz="900" b="1" spc="-3" dirty="0">
                <a:solidFill>
                  <a:prstClr val="black"/>
                </a:solidFill>
                <a:latin typeface="Arial"/>
                <a:cs typeface="Arial"/>
              </a:rPr>
              <a:t>M</a:t>
            </a:r>
            <a:r>
              <a:rPr sz="900" b="1" spc="-6" dirty="0">
                <a:solidFill>
                  <a:prstClr val="black"/>
                </a:solidFill>
                <a:latin typeface="Arial"/>
                <a:cs typeface="Arial"/>
              </a:rPr>
              <a:t>o</a:t>
            </a:r>
            <a:r>
              <a:rPr sz="900" b="1" spc="-3" dirty="0">
                <a:solidFill>
                  <a:prstClr val="black"/>
                </a:solidFill>
                <a:latin typeface="Arial"/>
                <a:cs typeface="Arial"/>
              </a:rPr>
              <a:t>l</a:t>
            </a:r>
            <a:r>
              <a:rPr sz="900" b="1" spc="-6" dirty="0">
                <a:solidFill>
                  <a:prstClr val="black"/>
                </a:solidFill>
                <a:latin typeface="Arial"/>
                <a:cs typeface="Arial"/>
              </a:rPr>
              <a:t>o</a:t>
            </a:r>
            <a:r>
              <a:rPr sz="900" b="1" spc="-3" dirty="0">
                <a:solidFill>
                  <a:prstClr val="black"/>
                </a:solidFill>
                <a:latin typeface="Arial"/>
                <a:cs typeface="Arial"/>
              </a:rPr>
              <a:t>kaʻi</a:t>
            </a:r>
            <a:endParaRPr sz="900">
              <a:solidFill>
                <a:prstClr val="black"/>
              </a:solidFill>
              <a:latin typeface="Arial"/>
              <a:cs typeface="Arial"/>
            </a:endParaRPr>
          </a:p>
        </p:txBody>
      </p:sp>
      <p:sp>
        <p:nvSpPr>
          <p:cNvPr id="7" name="object 7"/>
          <p:cNvSpPr txBox="1"/>
          <p:nvPr/>
        </p:nvSpPr>
        <p:spPr>
          <a:xfrm>
            <a:off x="5487506" y="3249682"/>
            <a:ext cx="410408" cy="138499"/>
          </a:xfrm>
          <a:prstGeom prst="rect">
            <a:avLst/>
          </a:prstGeom>
        </p:spPr>
        <p:txBody>
          <a:bodyPr vert="horz" wrap="square" lIns="0" tIns="0" rIns="0" bIns="0" rtlCol="0">
            <a:spAutoFit/>
          </a:bodyPr>
          <a:lstStyle/>
          <a:p>
            <a:pPr marL="7144" defTabSz="257175">
              <a:defRPr/>
            </a:pPr>
            <a:r>
              <a:rPr sz="900" b="1" spc="-3" dirty="0">
                <a:solidFill>
                  <a:prstClr val="black"/>
                </a:solidFill>
                <a:latin typeface="Arial"/>
                <a:cs typeface="Arial"/>
              </a:rPr>
              <a:t>Ha</a:t>
            </a:r>
            <a:r>
              <a:rPr sz="900" b="1" spc="17" dirty="0">
                <a:solidFill>
                  <a:prstClr val="black"/>
                </a:solidFill>
                <a:latin typeface="Arial"/>
                <a:cs typeface="Arial"/>
              </a:rPr>
              <a:t>w</a:t>
            </a:r>
            <a:r>
              <a:rPr sz="900" b="1" spc="-3" dirty="0">
                <a:solidFill>
                  <a:prstClr val="black"/>
                </a:solidFill>
                <a:latin typeface="Arial"/>
                <a:cs typeface="Arial"/>
              </a:rPr>
              <a:t>aiʻi</a:t>
            </a:r>
            <a:endParaRPr sz="900">
              <a:solidFill>
                <a:prstClr val="black"/>
              </a:solidFill>
              <a:latin typeface="Arial"/>
              <a:cs typeface="Arial"/>
            </a:endParaRPr>
          </a:p>
        </p:txBody>
      </p:sp>
      <p:sp>
        <p:nvSpPr>
          <p:cNvPr id="8" name="object 8"/>
          <p:cNvSpPr txBox="1"/>
          <p:nvPr/>
        </p:nvSpPr>
        <p:spPr>
          <a:xfrm>
            <a:off x="3558042" y="3231896"/>
            <a:ext cx="343615" cy="138499"/>
          </a:xfrm>
          <a:prstGeom prst="rect">
            <a:avLst/>
          </a:prstGeom>
        </p:spPr>
        <p:txBody>
          <a:bodyPr vert="horz" wrap="square" lIns="0" tIns="0" rIns="0" bIns="0" rtlCol="0">
            <a:spAutoFit/>
          </a:bodyPr>
          <a:lstStyle/>
          <a:p>
            <a:pPr marL="7144" defTabSz="257175">
              <a:defRPr/>
            </a:pPr>
            <a:r>
              <a:rPr sz="900" b="1" spc="-6" dirty="0">
                <a:solidFill>
                  <a:prstClr val="black"/>
                </a:solidFill>
                <a:latin typeface="Arial"/>
                <a:cs typeface="Arial"/>
              </a:rPr>
              <a:t>L</a:t>
            </a:r>
            <a:r>
              <a:rPr sz="900" b="1" spc="-3" dirty="0">
                <a:solidFill>
                  <a:prstClr val="black"/>
                </a:solidFill>
                <a:latin typeface="Arial"/>
                <a:cs typeface="Arial"/>
              </a:rPr>
              <a:t>a</a:t>
            </a:r>
            <a:r>
              <a:rPr sz="900" b="1" spc="-6" dirty="0">
                <a:solidFill>
                  <a:prstClr val="black"/>
                </a:solidFill>
                <a:latin typeface="Arial"/>
                <a:cs typeface="Arial"/>
              </a:rPr>
              <a:t>n</a:t>
            </a:r>
            <a:r>
              <a:rPr sz="900" b="1" spc="-3" dirty="0">
                <a:solidFill>
                  <a:prstClr val="black"/>
                </a:solidFill>
                <a:latin typeface="Arial"/>
                <a:cs typeface="Arial"/>
              </a:rPr>
              <a:t>aʻi</a:t>
            </a:r>
            <a:endParaRPr sz="900">
              <a:solidFill>
                <a:prstClr val="black"/>
              </a:solidFill>
              <a:latin typeface="Arial"/>
              <a:cs typeface="Arial"/>
            </a:endParaRPr>
          </a:p>
        </p:txBody>
      </p:sp>
      <p:sp>
        <p:nvSpPr>
          <p:cNvPr id="9" name="object 9"/>
          <p:cNvSpPr txBox="1"/>
          <p:nvPr/>
        </p:nvSpPr>
        <p:spPr>
          <a:xfrm>
            <a:off x="4350499" y="2918357"/>
            <a:ext cx="339329" cy="353943"/>
          </a:xfrm>
          <a:prstGeom prst="rect">
            <a:avLst/>
          </a:prstGeom>
        </p:spPr>
        <p:txBody>
          <a:bodyPr vert="horz" wrap="square" lIns="0" tIns="0" rIns="0" bIns="0" rtlCol="0">
            <a:spAutoFit/>
          </a:bodyPr>
          <a:lstStyle/>
          <a:p>
            <a:pPr marL="72509" defTabSz="257175">
              <a:defRPr/>
            </a:pPr>
            <a:r>
              <a:rPr sz="900" b="1" spc="-3" dirty="0">
                <a:solidFill>
                  <a:prstClr val="black"/>
                </a:solidFill>
                <a:latin typeface="Arial"/>
                <a:cs typeface="Arial"/>
              </a:rPr>
              <a:t>Ma</a:t>
            </a:r>
            <a:r>
              <a:rPr sz="900" b="1" spc="-6" dirty="0">
                <a:solidFill>
                  <a:prstClr val="black"/>
                </a:solidFill>
                <a:latin typeface="Arial"/>
                <a:cs typeface="Arial"/>
              </a:rPr>
              <a:t>ui</a:t>
            </a:r>
            <a:endParaRPr sz="900" dirty="0">
              <a:solidFill>
                <a:prstClr val="black"/>
              </a:solidFill>
              <a:latin typeface="Arial"/>
              <a:cs typeface="Arial"/>
            </a:endParaRPr>
          </a:p>
          <a:p>
            <a:pPr marL="7144" defTabSz="257175">
              <a:spcBef>
                <a:spcPts val="554"/>
              </a:spcBef>
              <a:defRPr/>
            </a:pPr>
            <a:r>
              <a:rPr sz="900" b="1" spc="-3" dirty="0">
                <a:solidFill>
                  <a:srgbClr val="FFFF00"/>
                </a:solidFill>
                <a:latin typeface="Trebuchet MS"/>
                <a:cs typeface="Trebuchet MS"/>
              </a:rPr>
              <a:t>34%</a:t>
            </a:r>
            <a:endParaRPr sz="900" dirty="0">
              <a:solidFill>
                <a:prstClr val="black"/>
              </a:solidFill>
              <a:latin typeface="Trebuchet MS"/>
              <a:cs typeface="Trebuchet MS"/>
            </a:endParaRPr>
          </a:p>
        </p:txBody>
      </p:sp>
      <p:sp>
        <p:nvSpPr>
          <p:cNvPr id="10" name="object 10"/>
          <p:cNvSpPr txBox="1"/>
          <p:nvPr/>
        </p:nvSpPr>
        <p:spPr>
          <a:xfrm>
            <a:off x="2973322" y="2617387"/>
            <a:ext cx="226100" cy="138499"/>
          </a:xfrm>
          <a:prstGeom prst="rect">
            <a:avLst/>
          </a:prstGeom>
        </p:spPr>
        <p:txBody>
          <a:bodyPr vert="horz" wrap="square" lIns="0" tIns="0" rIns="0" bIns="0" rtlCol="0">
            <a:spAutoFit/>
          </a:bodyPr>
          <a:lstStyle/>
          <a:p>
            <a:pPr marL="7144" defTabSz="257175">
              <a:defRPr/>
            </a:pPr>
            <a:r>
              <a:rPr lang="en-US" sz="900" b="1" spc="-3" dirty="0">
                <a:solidFill>
                  <a:srgbClr val="FFFF00"/>
                </a:solidFill>
                <a:latin typeface="Trebuchet MS"/>
                <a:cs typeface="Trebuchet MS"/>
              </a:rPr>
              <a:t>21</a:t>
            </a:r>
            <a:r>
              <a:rPr sz="900" b="1" spc="-3" dirty="0">
                <a:solidFill>
                  <a:srgbClr val="FFFF00"/>
                </a:solidFill>
                <a:latin typeface="Trebuchet MS"/>
                <a:cs typeface="Trebuchet MS"/>
              </a:rPr>
              <a:t>%</a:t>
            </a:r>
            <a:endParaRPr sz="900" dirty="0">
              <a:solidFill>
                <a:prstClr val="black"/>
              </a:solidFill>
              <a:latin typeface="Trebuchet MS"/>
              <a:cs typeface="Trebuchet MS"/>
            </a:endParaRPr>
          </a:p>
        </p:txBody>
      </p:sp>
      <p:sp>
        <p:nvSpPr>
          <p:cNvPr id="11" name="object 11"/>
          <p:cNvSpPr txBox="1"/>
          <p:nvPr/>
        </p:nvSpPr>
        <p:spPr>
          <a:xfrm>
            <a:off x="2406329" y="2322888"/>
            <a:ext cx="226100" cy="138499"/>
          </a:xfrm>
          <a:prstGeom prst="rect">
            <a:avLst/>
          </a:prstGeom>
        </p:spPr>
        <p:txBody>
          <a:bodyPr vert="horz" wrap="square" lIns="0" tIns="0" rIns="0" bIns="0" rtlCol="0">
            <a:spAutoFit/>
          </a:bodyPr>
          <a:lstStyle/>
          <a:p>
            <a:pPr marL="7144" defTabSz="257175">
              <a:defRPr/>
            </a:pPr>
            <a:r>
              <a:rPr lang="en-US" sz="900" b="1" spc="-3" dirty="0">
                <a:solidFill>
                  <a:srgbClr val="FFFF00"/>
                </a:solidFill>
                <a:latin typeface="Trebuchet MS"/>
                <a:cs typeface="Trebuchet MS"/>
              </a:rPr>
              <a:t>42</a:t>
            </a:r>
            <a:r>
              <a:rPr sz="900" b="1" spc="-3" dirty="0">
                <a:solidFill>
                  <a:srgbClr val="FFFF00"/>
                </a:solidFill>
                <a:latin typeface="Trebuchet MS"/>
                <a:cs typeface="Trebuchet MS"/>
              </a:rPr>
              <a:t>%</a:t>
            </a:r>
            <a:endParaRPr sz="900" dirty="0">
              <a:solidFill>
                <a:prstClr val="black"/>
              </a:solidFill>
              <a:latin typeface="Trebuchet MS"/>
              <a:cs typeface="Trebuchet MS"/>
            </a:endParaRPr>
          </a:p>
        </p:txBody>
      </p:sp>
      <p:sp>
        <p:nvSpPr>
          <p:cNvPr id="12" name="object 12"/>
          <p:cNvSpPr txBox="1"/>
          <p:nvPr/>
        </p:nvSpPr>
        <p:spPr>
          <a:xfrm>
            <a:off x="5312439" y="3666318"/>
            <a:ext cx="226100" cy="138499"/>
          </a:xfrm>
          <a:prstGeom prst="rect">
            <a:avLst/>
          </a:prstGeom>
        </p:spPr>
        <p:txBody>
          <a:bodyPr vert="horz" wrap="square" lIns="0" tIns="0" rIns="0" bIns="0" rtlCol="0">
            <a:spAutoFit/>
          </a:bodyPr>
          <a:lstStyle/>
          <a:p>
            <a:pPr marL="7144" defTabSz="257175">
              <a:defRPr/>
            </a:pPr>
            <a:r>
              <a:rPr lang="en-US" sz="900" b="1" spc="-3" dirty="0">
                <a:solidFill>
                  <a:srgbClr val="FFFF00"/>
                </a:solidFill>
                <a:latin typeface="Trebuchet MS"/>
                <a:cs typeface="Trebuchet MS"/>
              </a:rPr>
              <a:t>57</a:t>
            </a:r>
            <a:r>
              <a:rPr sz="900" b="1" spc="-3" dirty="0">
                <a:solidFill>
                  <a:srgbClr val="FFFF00"/>
                </a:solidFill>
                <a:latin typeface="Trebuchet MS"/>
                <a:cs typeface="Trebuchet MS"/>
              </a:rPr>
              <a:t>%</a:t>
            </a:r>
            <a:endParaRPr sz="900" dirty="0">
              <a:solidFill>
                <a:prstClr val="black"/>
              </a:solidFill>
              <a:latin typeface="Trebuchet MS"/>
              <a:cs typeface="Trebuchet MS"/>
            </a:endParaRPr>
          </a:p>
        </p:txBody>
      </p:sp>
      <p:sp>
        <p:nvSpPr>
          <p:cNvPr id="13" name="object 13"/>
          <p:cNvSpPr/>
          <p:nvPr/>
        </p:nvSpPr>
        <p:spPr>
          <a:xfrm>
            <a:off x="3578448" y="3645885"/>
            <a:ext cx="764666" cy="764666"/>
          </a:xfrm>
          <a:prstGeom prst="rect">
            <a:avLst/>
          </a:prstGeom>
          <a:blipFill>
            <a:blip r:embed="rId3" cstate="print"/>
            <a:stretch>
              <a:fillRect/>
            </a:stretch>
          </a:blipFill>
        </p:spPr>
        <p:txBody>
          <a:bodyPr wrap="square" lIns="0" tIns="0" rIns="0" bIns="0" rtlCol="0"/>
          <a:lstStyle/>
          <a:p>
            <a:pPr defTabSz="257175">
              <a:defRPr/>
            </a:pPr>
            <a:endParaRPr sz="1013">
              <a:solidFill>
                <a:prstClr val="black"/>
              </a:solidFill>
              <a:latin typeface="Trebuchet MS" panose="020B0603020202020204"/>
            </a:endParaRPr>
          </a:p>
        </p:txBody>
      </p:sp>
      <p:sp>
        <p:nvSpPr>
          <p:cNvPr id="14" name="object 14"/>
          <p:cNvSpPr txBox="1"/>
          <p:nvPr/>
        </p:nvSpPr>
        <p:spPr>
          <a:xfrm>
            <a:off x="3574268" y="3850979"/>
            <a:ext cx="753308" cy="311752"/>
          </a:xfrm>
          <a:prstGeom prst="rect">
            <a:avLst/>
          </a:prstGeom>
        </p:spPr>
        <p:txBody>
          <a:bodyPr vert="horz" wrap="square" lIns="0" tIns="0" rIns="0" bIns="0" rtlCol="0">
            <a:spAutoFit/>
          </a:bodyPr>
          <a:lstStyle/>
          <a:p>
            <a:pPr marL="7144" algn="ctr" defTabSz="257175">
              <a:defRPr/>
            </a:pPr>
            <a:r>
              <a:rPr sz="1013" spc="-3" dirty="0">
                <a:latin typeface="Trebuchet MS"/>
                <a:cs typeface="Trebuchet MS"/>
              </a:rPr>
              <a:t>%</a:t>
            </a:r>
            <a:r>
              <a:rPr sz="1013" spc="-59" dirty="0">
                <a:latin typeface="Trebuchet MS"/>
                <a:cs typeface="Trebuchet MS"/>
              </a:rPr>
              <a:t> </a:t>
            </a:r>
            <a:br>
              <a:rPr lang="en-US" sz="1013" spc="-59" dirty="0">
                <a:solidFill>
                  <a:prstClr val="black"/>
                </a:solidFill>
                <a:latin typeface="Trebuchet MS"/>
                <a:cs typeface="Trebuchet MS"/>
              </a:rPr>
            </a:br>
            <a:r>
              <a:rPr sz="1013" spc="-6" dirty="0">
                <a:solidFill>
                  <a:prstClr val="black"/>
                </a:solidFill>
                <a:latin typeface="Trebuchet MS"/>
                <a:cs typeface="Trebuchet MS"/>
              </a:rPr>
              <a:t>Renewable</a:t>
            </a:r>
            <a:endParaRPr sz="1013" dirty="0">
              <a:solidFill>
                <a:prstClr val="black"/>
              </a:solidFill>
              <a:latin typeface="Trebuchet MS"/>
              <a:cs typeface="Trebuchet MS"/>
            </a:endParaRPr>
          </a:p>
        </p:txBody>
      </p:sp>
      <p:sp>
        <p:nvSpPr>
          <p:cNvPr id="15" name="object 15"/>
          <p:cNvSpPr txBox="1"/>
          <p:nvPr/>
        </p:nvSpPr>
        <p:spPr>
          <a:xfrm>
            <a:off x="1155204" y="1008489"/>
            <a:ext cx="3195295" cy="967004"/>
          </a:xfrm>
          <a:prstGeom prst="rect">
            <a:avLst/>
          </a:prstGeom>
          <a:solidFill>
            <a:srgbClr val="D5EDA2"/>
          </a:solidFill>
          <a:ln w="6096">
            <a:solidFill>
              <a:schemeClr val="accent1">
                <a:lumMod val="75000"/>
              </a:schemeClr>
            </a:solidFill>
          </a:ln>
        </p:spPr>
        <p:txBody>
          <a:bodyPr vert="horz" wrap="square" lIns="0" tIns="41791" rIns="0" bIns="41148" rtlCol="0">
            <a:spAutoFit/>
          </a:bodyPr>
          <a:lstStyle/>
          <a:p>
            <a:pPr marL="70724" defTabSz="257175">
              <a:spcBef>
                <a:spcPts val="329"/>
              </a:spcBef>
              <a:defRPr/>
            </a:pPr>
            <a:r>
              <a:rPr sz="1013" b="1" u="sng" spc="-3" dirty="0">
                <a:solidFill>
                  <a:prstClr val="black"/>
                </a:solidFill>
                <a:latin typeface="Verdana"/>
                <a:cs typeface="Verdana"/>
              </a:rPr>
              <a:t>Kaua</a:t>
            </a:r>
            <a:r>
              <a:rPr sz="1013" u="sng" spc="-3" dirty="0">
                <a:solidFill>
                  <a:prstClr val="black"/>
                </a:solidFill>
                <a:latin typeface="Arial"/>
                <a:cs typeface="Arial"/>
              </a:rPr>
              <a:t>ʻ</a:t>
            </a:r>
            <a:r>
              <a:rPr sz="1013" b="1" u="sng" spc="-3" dirty="0">
                <a:solidFill>
                  <a:prstClr val="black"/>
                </a:solidFill>
                <a:latin typeface="Verdana"/>
                <a:cs typeface="Verdana"/>
              </a:rPr>
              <a:t>i Island Utility</a:t>
            </a:r>
            <a:r>
              <a:rPr sz="1013" b="1" u="sng" dirty="0">
                <a:solidFill>
                  <a:prstClr val="black"/>
                </a:solidFill>
                <a:latin typeface="Verdana"/>
                <a:cs typeface="Verdana"/>
              </a:rPr>
              <a:t> </a:t>
            </a:r>
            <a:r>
              <a:rPr sz="1013" b="1" u="sng" spc="-3" dirty="0">
                <a:solidFill>
                  <a:prstClr val="black"/>
                </a:solidFill>
                <a:latin typeface="Verdana"/>
                <a:cs typeface="Verdana"/>
              </a:rPr>
              <a:t>Cooperative</a:t>
            </a:r>
            <a:endParaRPr sz="1013" u="sng" dirty="0">
              <a:solidFill>
                <a:prstClr val="black"/>
              </a:solidFill>
              <a:latin typeface="Verdana"/>
              <a:cs typeface="Verdana"/>
            </a:endParaRPr>
          </a:p>
          <a:p>
            <a:pPr marL="70724" defTabSz="257175">
              <a:defRPr/>
            </a:pPr>
            <a:r>
              <a:rPr sz="788" u="sng" spc="-3" dirty="0">
                <a:solidFill>
                  <a:prstClr val="black"/>
                </a:solidFill>
                <a:latin typeface="Verdana"/>
                <a:cs typeface="Verdana"/>
              </a:rPr>
              <a:t>System </a:t>
            </a:r>
            <a:r>
              <a:rPr sz="788" u="sng" spc="-6" dirty="0">
                <a:solidFill>
                  <a:prstClr val="black"/>
                </a:solidFill>
                <a:latin typeface="Verdana"/>
                <a:cs typeface="Verdana"/>
              </a:rPr>
              <a:t>Peak: </a:t>
            </a:r>
            <a:r>
              <a:rPr sz="788" u="sng" dirty="0">
                <a:solidFill>
                  <a:prstClr val="black"/>
                </a:solidFill>
                <a:latin typeface="Verdana"/>
                <a:cs typeface="Verdana"/>
              </a:rPr>
              <a:t>7</a:t>
            </a:r>
            <a:r>
              <a:rPr lang="en-US" sz="788" u="sng" dirty="0">
                <a:solidFill>
                  <a:prstClr val="black"/>
                </a:solidFill>
                <a:latin typeface="Verdana"/>
                <a:cs typeface="Verdana"/>
              </a:rPr>
              <a:t>5</a:t>
            </a:r>
            <a:r>
              <a:rPr sz="788" u="sng" spc="-59" dirty="0">
                <a:solidFill>
                  <a:prstClr val="black"/>
                </a:solidFill>
                <a:latin typeface="Verdana"/>
                <a:cs typeface="Verdana"/>
              </a:rPr>
              <a:t> </a:t>
            </a:r>
            <a:r>
              <a:rPr sz="788" u="sng" dirty="0">
                <a:solidFill>
                  <a:prstClr val="black"/>
                </a:solidFill>
                <a:latin typeface="Verdana"/>
                <a:cs typeface="Verdana"/>
              </a:rPr>
              <a:t>MW</a:t>
            </a:r>
            <a:endParaRPr sz="788" dirty="0">
              <a:solidFill>
                <a:prstClr val="black"/>
              </a:solidFill>
              <a:latin typeface="Verdana"/>
              <a:cs typeface="Verdana"/>
            </a:endParaRPr>
          </a:p>
          <a:p>
            <a:pPr marL="70724" marR="326827" defTabSz="257175">
              <a:defRPr/>
            </a:pPr>
            <a:r>
              <a:rPr lang="en-US" sz="788" spc="-3" dirty="0">
                <a:solidFill>
                  <a:prstClr val="black"/>
                </a:solidFill>
                <a:latin typeface="Verdana"/>
                <a:cs typeface="Verdana"/>
              </a:rPr>
              <a:t>77</a:t>
            </a:r>
            <a:r>
              <a:rPr sz="788" spc="-3" dirty="0">
                <a:solidFill>
                  <a:prstClr val="black"/>
                </a:solidFill>
                <a:latin typeface="Verdana"/>
                <a:cs typeface="Verdana"/>
              </a:rPr>
              <a:t> </a:t>
            </a:r>
            <a:r>
              <a:rPr sz="788" dirty="0">
                <a:solidFill>
                  <a:prstClr val="black"/>
                </a:solidFill>
                <a:latin typeface="Verdana"/>
                <a:cs typeface="Verdana"/>
              </a:rPr>
              <a:t>MW </a:t>
            </a:r>
            <a:r>
              <a:rPr sz="788" spc="3" dirty="0">
                <a:solidFill>
                  <a:prstClr val="black"/>
                </a:solidFill>
                <a:latin typeface="Verdana"/>
                <a:cs typeface="Verdana"/>
              </a:rPr>
              <a:t>PV</a:t>
            </a:r>
            <a:r>
              <a:rPr lang="en-US" sz="788" spc="3" dirty="0">
                <a:solidFill>
                  <a:prstClr val="black"/>
                </a:solidFill>
                <a:latin typeface="Verdana"/>
                <a:cs typeface="Verdana"/>
              </a:rPr>
              <a:t>, 33 MW AC PV</a:t>
            </a:r>
            <a:r>
              <a:rPr sz="788" dirty="0">
                <a:solidFill>
                  <a:prstClr val="black"/>
                </a:solidFill>
                <a:latin typeface="Verdana"/>
                <a:cs typeface="Verdana"/>
              </a:rPr>
              <a:t> </a:t>
            </a:r>
            <a:r>
              <a:rPr lang="en-US" sz="788" dirty="0">
                <a:solidFill>
                  <a:prstClr val="black"/>
                </a:solidFill>
                <a:latin typeface="Verdana"/>
                <a:cs typeface="Verdana"/>
              </a:rPr>
              <a:t>w/ 113 MWh storage, </a:t>
            </a:r>
            <a:r>
              <a:rPr sz="788" dirty="0">
                <a:solidFill>
                  <a:prstClr val="black"/>
                </a:solidFill>
                <a:latin typeface="Verdana"/>
                <a:cs typeface="Verdana"/>
              </a:rPr>
              <a:t>7 MW Biomass</a:t>
            </a:r>
            <a:r>
              <a:rPr lang="en-US" sz="788" dirty="0">
                <a:solidFill>
                  <a:prstClr val="black"/>
                </a:solidFill>
                <a:latin typeface="Verdana"/>
                <a:cs typeface="Verdana"/>
              </a:rPr>
              <a:t>,</a:t>
            </a:r>
            <a:r>
              <a:rPr sz="788" dirty="0">
                <a:solidFill>
                  <a:prstClr val="black"/>
                </a:solidFill>
                <a:latin typeface="Verdana"/>
                <a:cs typeface="Verdana"/>
              </a:rPr>
              <a:t> 9 MW</a:t>
            </a:r>
            <a:r>
              <a:rPr sz="788" spc="-104" dirty="0">
                <a:solidFill>
                  <a:prstClr val="black"/>
                </a:solidFill>
                <a:latin typeface="Verdana"/>
                <a:cs typeface="Verdana"/>
              </a:rPr>
              <a:t> </a:t>
            </a:r>
            <a:r>
              <a:rPr sz="788" spc="-3" dirty="0">
                <a:solidFill>
                  <a:prstClr val="black"/>
                </a:solidFill>
                <a:latin typeface="Verdana"/>
                <a:cs typeface="Verdana"/>
              </a:rPr>
              <a:t>Hydro </a:t>
            </a:r>
            <a:endParaRPr lang="en-US" sz="788" spc="-3" dirty="0">
              <a:solidFill>
                <a:prstClr val="black"/>
              </a:solidFill>
              <a:latin typeface="Verdana"/>
              <a:cs typeface="Verdana"/>
            </a:endParaRPr>
          </a:p>
          <a:p>
            <a:pPr marL="70724" marR="326827" defTabSz="257175">
              <a:defRPr/>
            </a:pPr>
            <a:r>
              <a:rPr lang="en-US" sz="788" spc="-3" dirty="0">
                <a:solidFill>
                  <a:prstClr val="black"/>
                </a:solidFill>
                <a:latin typeface="Verdana"/>
                <a:cs typeface="Verdana"/>
              </a:rPr>
              <a:t>(1</a:t>
            </a:r>
            <a:r>
              <a:rPr lang="en-US" sz="788" dirty="0">
                <a:solidFill>
                  <a:prstClr val="black"/>
                </a:solidFill>
                <a:latin typeface="Verdana"/>
                <a:cs typeface="Verdana"/>
              </a:rPr>
              <a:t>4 MW AC PV, 70 MWh storage under construction</a:t>
            </a:r>
            <a:r>
              <a:rPr sz="788" spc="-3" dirty="0">
                <a:solidFill>
                  <a:prstClr val="black"/>
                </a:solidFill>
                <a:latin typeface="Verdana"/>
                <a:cs typeface="Verdana"/>
              </a:rPr>
              <a:t>)</a:t>
            </a:r>
            <a:r>
              <a:rPr lang="en-US" sz="788" spc="-3" dirty="0">
                <a:solidFill>
                  <a:prstClr val="black"/>
                </a:solidFill>
                <a:latin typeface="Verdana"/>
                <a:cs typeface="Verdana"/>
              </a:rPr>
              <a:t> </a:t>
            </a:r>
            <a:endParaRPr sz="788" dirty="0">
              <a:solidFill>
                <a:prstClr val="black"/>
              </a:solidFill>
              <a:latin typeface="Verdana"/>
              <a:cs typeface="Verdana"/>
            </a:endParaRPr>
          </a:p>
          <a:p>
            <a:pPr marL="70724" defTabSz="257175">
              <a:defRPr/>
            </a:pPr>
            <a:r>
              <a:rPr sz="788" b="1" spc="-3" dirty="0">
                <a:solidFill>
                  <a:prstClr val="black"/>
                </a:solidFill>
                <a:latin typeface="Verdana"/>
                <a:cs typeface="Verdana"/>
              </a:rPr>
              <a:t>Installed </a:t>
            </a:r>
            <a:r>
              <a:rPr sz="788" b="1" dirty="0">
                <a:solidFill>
                  <a:prstClr val="black"/>
                </a:solidFill>
                <a:latin typeface="Verdana"/>
                <a:cs typeface="Verdana"/>
              </a:rPr>
              <a:t>PV</a:t>
            </a:r>
            <a:r>
              <a:rPr lang="en-US" sz="788" b="1" dirty="0">
                <a:solidFill>
                  <a:prstClr val="black"/>
                </a:solidFill>
                <a:latin typeface="Verdana"/>
                <a:cs typeface="Verdana"/>
              </a:rPr>
              <a:t> </a:t>
            </a:r>
            <a:r>
              <a:rPr lang="en-US" sz="1575" dirty="0"/>
              <a:t>≡</a:t>
            </a:r>
            <a:r>
              <a:rPr lang="en-US" sz="788" b="1" dirty="0">
                <a:solidFill>
                  <a:prstClr val="black"/>
                </a:solidFill>
                <a:latin typeface="Verdana"/>
                <a:cs typeface="Verdana"/>
              </a:rPr>
              <a:t> 103</a:t>
            </a:r>
            <a:r>
              <a:rPr sz="788" b="1" dirty="0">
                <a:solidFill>
                  <a:prstClr val="black"/>
                </a:solidFill>
                <a:latin typeface="Verdana"/>
                <a:cs typeface="Verdana"/>
              </a:rPr>
              <a:t>% </a:t>
            </a:r>
            <a:r>
              <a:rPr sz="788" b="1" spc="-3" dirty="0">
                <a:solidFill>
                  <a:prstClr val="black"/>
                </a:solidFill>
                <a:latin typeface="Verdana"/>
                <a:cs typeface="Verdana"/>
              </a:rPr>
              <a:t>of System</a:t>
            </a:r>
            <a:r>
              <a:rPr sz="788" b="1" spc="-45" dirty="0">
                <a:solidFill>
                  <a:prstClr val="black"/>
                </a:solidFill>
                <a:latin typeface="Verdana"/>
                <a:cs typeface="Verdana"/>
              </a:rPr>
              <a:t> </a:t>
            </a:r>
            <a:r>
              <a:rPr sz="788" b="1" dirty="0">
                <a:solidFill>
                  <a:prstClr val="black"/>
                </a:solidFill>
                <a:latin typeface="Verdana"/>
                <a:cs typeface="Verdana"/>
              </a:rPr>
              <a:t>Peak</a:t>
            </a:r>
            <a:endParaRPr sz="788" dirty="0">
              <a:solidFill>
                <a:prstClr val="black"/>
              </a:solidFill>
              <a:latin typeface="Verdana"/>
              <a:cs typeface="Verdana"/>
            </a:endParaRPr>
          </a:p>
        </p:txBody>
      </p:sp>
      <p:sp>
        <p:nvSpPr>
          <p:cNvPr id="16" name="object 16"/>
          <p:cNvSpPr/>
          <p:nvPr/>
        </p:nvSpPr>
        <p:spPr>
          <a:xfrm>
            <a:off x="4014630" y="2075472"/>
            <a:ext cx="668579" cy="360022"/>
          </a:xfrm>
          <a:custGeom>
            <a:avLst/>
            <a:gdLst/>
            <a:ahLst/>
            <a:cxnLst/>
            <a:rect l="l" t="t" r="r" b="b"/>
            <a:pathLst>
              <a:path w="875029" h="774700">
                <a:moveTo>
                  <a:pt x="0" y="774191"/>
                </a:moveTo>
                <a:lnTo>
                  <a:pt x="874776" y="0"/>
                </a:lnTo>
              </a:path>
            </a:pathLst>
          </a:custGeom>
          <a:ln w="9144">
            <a:solidFill>
              <a:srgbClr val="000000"/>
            </a:solidFill>
          </a:ln>
        </p:spPr>
        <p:txBody>
          <a:bodyPr wrap="square" lIns="0" tIns="0" rIns="0" bIns="0" rtlCol="0"/>
          <a:lstStyle/>
          <a:p>
            <a:pPr defTabSz="257175">
              <a:defRPr/>
            </a:pPr>
            <a:endParaRPr sz="1013">
              <a:solidFill>
                <a:prstClr val="black"/>
              </a:solidFill>
              <a:latin typeface="Trebuchet MS" panose="020B0603020202020204"/>
            </a:endParaRPr>
          </a:p>
        </p:txBody>
      </p:sp>
      <p:sp>
        <p:nvSpPr>
          <p:cNvPr id="17" name="object 17"/>
          <p:cNvSpPr/>
          <p:nvPr/>
        </p:nvSpPr>
        <p:spPr>
          <a:xfrm>
            <a:off x="4014629" y="2435494"/>
            <a:ext cx="685820" cy="419225"/>
          </a:xfrm>
          <a:custGeom>
            <a:avLst/>
            <a:gdLst/>
            <a:ahLst/>
            <a:cxnLst/>
            <a:rect l="l" t="t" r="r" b="b"/>
            <a:pathLst>
              <a:path w="1263650" h="741045">
                <a:moveTo>
                  <a:pt x="0" y="0"/>
                </a:moveTo>
                <a:lnTo>
                  <a:pt x="1263396" y="740664"/>
                </a:lnTo>
              </a:path>
            </a:pathLst>
          </a:custGeom>
          <a:ln w="9144">
            <a:solidFill>
              <a:srgbClr val="000000"/>
            </a:solidFill>
          </a:ln>
        </p:spPr>
        <p:txBody>
          <a:bodyPr wrap="square" lIns="0" tIns="0" rIns="0" bIns="0" rtlCol="0"/>
          <a:lstStyle/>
          <a:p>
            <a:pPr defTabSz="257175">
              <a:defRPr/>
            </a:pPr>
            <a:endParaRPr sz="1013">
              <a:solidFill>
                <a:prstClr val="black"/>
              </a:solidFill>
              <a:latin typeface="Trebuchet MS" panose="020B0603020202020204"/>
            </a:endParaRPr>
          </a:p>
        </p:txBody>
      </p:sp>
      <p:sp>
        <p:nvSpPr>
          <p:cNvPr id="19" name="object 19"/>
          <p:cNvSpPr/>
          <p:nvPr/>
        </p:nvSpPr>
        <p:spPr>
          <a:xfrm>
            <a:off x="3858769" y="2435494"/>
            <a:ext cx="155861" cy="222527"/>
          </a:xfrm>
          <a:custGeom>
            <a:avLst/>
            <a:gdLst/>
            <a:ahLst/>
            <a:cxnLst/>
            <a:rect l="l" t="t" r="r" b="b"/>
            <a:pathLst>
              <a:path w="341629" h="523239">
                <a:moveTo>
                  <a:pt x="341375" y="0"/>
                </a:moveTo>
                <a:lnTo>
                  <a:pt x="0" y="522731"/>
                </a:lnTo>
              </a:path>
            </a:pathLst>
          </a:custGeom>
          <a:ln w="9144">
            <a:solidFill>
              <a:srgbClr val="000000"/>
            </a:solidFill>
          </a:ln>
        </p:spPr>
        <p:txBody>
          <a:bodyPr wrap="square" lIns="0" tIns="0" rIns="0" bIns="0" rtlCol="0"/>
          <a:lstStyle/>
          <a:p>
            <a:pPr defTabSz="257175">
              <a:defRPr/>
            </a:pPr>
            <a:endParaRPr sz="1013">
              <a:solidFill>
                <a:prstClr val="black"/>
              </a:solidFill>
              <a:latin typeface="Trebuchet MS" panose="020B0603020202020204"/>
            </a:endParaRPr>
          </a:p>
        </p:txBody>
      </p:sp>
      <p:sp>
        <p:nvSpPr>
          <p:cNvPr id="20" name="object 20"/>
          <p:cNvSpPr txBox="1"/>
          <p:nvPr/>
        </p:nvSpPr>
        <p:spPr>
          <a:xfrm>
            <a:off x="4712736" y="1105517"/>
            <a:ext cx="3181836" cy="1600118"/>
          </a:xfrm>
          <a:prstGeom prst="rect">
            <a:avLst/>
          </a:prstGeom>
          <a:solidFill>
            <a:srgbClr val="D5EDA2"/>
          </a:solidFill>
          <a:ln w="6096">
            <a:solidFill>
              <a:schemeClr val="accent1">
                <a:lumMod val="75000"/>
              </a:schemeClr>
            </a:solidFill>
          </a:ln>
        </p:spPr>
        <p:txBody>
          <a:bodyPr vert="horz" wrap="square" lIns="0" tIns="0" rIns="0" bIns="0" rtlCol="0">
            <a:spAutoFit/>
          </a:bodyPr>
          <a:lstStyle/>
          <a:p>
            <a:pPr marL="70366" defTabSz="257175">
              <a:lnSpc>
                <a:spcPts val="1173"/>
              </a:lnSpc>
              <a:defRPr/>
            </a:pPr>
            <a:r>
              <a:rPr sz="1013" b="1" u="sng" spc="-3" dirty="0">
                <a:solidFill>
                  <a:prstClr val="black"/>
                </a:solidFill>
                <a:latin typeface="Verdana"/>
                <a:cs typeface="Verdana"/>
              </a:rPr>
              <a:t>Maui</a:t>
            </a:r>
            <a:r>
              <a:rPr sz="1013" b="1" u="sng" spc="-53" dirty="0">
                <a:solidFill>
                  <a:prstClr val="black"/>
                </a:solidFill>
                <a:latin typeface="Verdana"/>
                <a:cs typeface="Verdana"/>
              </a:rPr>
              <a:t> </a:t>
            </a:r>
            <a:r>
              <a:rPr sz="1013" b="1" u="sng" spc="-3" dirty="0">
                <a:solidFill>
                  <a:prstClr val="black"/>
                </a:solidFill>
                <a:latin typeface="Verdana"/>
                <a:cs typeface="Verdana"/>
              </a:rPr>
              <a:t>Electric</a:t>
            </a:r>
            <a:endParaRPr sz="1013" u="sng" dirty="0">
              <a:solidFill>
                <a:prstClr val="black"/>
              </a:solidFill>
              <a:latin typeface="Verdana"/>
              <a:cs typeface="Verdana"/>
            </a:endParaRPr>
          </a:p>
          <a:p>
            <a:pPr marL="70366" marR="410408" defTabSz="257175">
              <a:defRPr/>
            </a:pPr>
            <a:r>
              <a:rPr sz="788" u="sng" spc="-3" dirty="0">
                <a:solidFill>
                  <a:prstClr val="black"/>
                </a:solidFill>
                <a:latin typeface="Verdana"/>
                <a:cs typeface="Verdana"/>
              </a:rPr>
              <a:t>Maui System </a:t>
            </a:r>
            <a:r>
              <a:rPr sz="788" u="sng" spc="-6" dirty="0">
                <a:solidFill>
                  <a:prstClr val="black"/>
                </a:solidFill>
                <a:latin typeface="Verdana"/>
                <a:cs typeface="Verdana"/>
              </a:rPr>
              <a:t>Peak: </a:t>
            </a:r>
            <a:r>
              <a:rPr lang="en-US" sz="788" u="sng" spc="-6" dirty="0">
                <a:solidFill>
                  <a:prstClr val="black"/>
                </a:solidFill>
                <a:latin typeface="Verdana"/>
                <a:cs typeface="Verdana"/>
              </a:rPr>
              <a:t>199</a:t>
            </a:r>
            <a:r>
              <a:rPr sz="788" u="sng" spc="-3" dirty="0">
                <a:solidFill>
                  <a:prstClr val="black"/>
                </a:solidFill>
                <a:latin typeface="Verdana"/>
                <a:cs typeface="Verdana"/>
              </a:rPr>
              <a:t> </a:t>
            </a:r>
            <a:r>
              <a:rPr sz="788" u="sng" dirty="0">
                <a:solidFill>
                  <a:prstClr val="black"/>
                </a:solidFill>
                <a:latin typeface="Verdana"/>
                <a:cs typeface="Verdana"/>
              </a:rPr>
              <a:t>MW</a:t>
            </a:r>
            <a:br>
              <a:rPr lang="en-US" sz="788" u="sng" dirty="0">
                <a:solidFill>
                  <a:prstClr val="black"/>
                </a:solidFill>
                <a:latin typeface="Verdana"/>
                <a:cs typeface="Verdana"/>
              </a:rPr>
            </a:br>
            <a:r>
              <a:rPr lang="en-US" sz="788" dirty="0">
                <a:solidFill>
                  <a:prstClr val="black"/>
                </a:solidFill>
                <a:latin typeface="Verdana"/>
                <a:cs typeface="Verdana"/>
              </a:rPr>
              <a:t>110</a:t>
            </a:r>
            <a:r>
              <a:rPr sz="788" dirty="0">
                <a:solidFill>
                  <a:prstClr val="black"/>
                </a:solidFill>
                <a:latin typeface="Verdana"/>
                <a:cs typeface="Verdana"/>
              </a:rPr>
              <a:t> MW </a:t>
            </a:r>
            <a:r>
              <a:rPr sz="788" spc="3" dirty="0">
                <a:solidFill>
                  <a:prstClr val="black"/>
                </a:solidFill>
                <a:latin typeface="Verdana"/>
                <a:cs typeface="Verdana"/>
              </a:rPr>
              <a:t>PV</a:t>
            </a:r>
            <a:r>
              <a:rPr lang="en-US" sz="788" spc="3" dirty="0">
                <a:solidFill>
                  <a:prstClr val="black"/>
                </a:solidFill>
                <a:latin typeface="Verdana"/>
                <a:cs typeface="Verdana"/>
              </a:rPr>
              <a:t>,</a:t>
            </a:r>
            <a:r>
              <a:rPr sz="788" dirty="0">
                <a:solidFill>
                  <a:prstClr val="black"/>
                </a:solidFill>
                <a:latin typeface="Verdana"/>
                <a:cs typeface="Verdana"/>
              </a:rPr>
              <a:t> 72 MW</a:t>
            </a:r>
            <a:r>
              <a:rPr sz="788" spc="-87" dirty="0">
                <a:solidFill>
                  <a:prstClr val="black"/>
                </a:solidFill>
                <a:latin typeface="Verdana"/>
                <a:cs typeface="Verdana"/>
              </a:rPr>
              <a:t> </a:t>
            </a:r>
            <a:r>
              <a:rPr sz="788" dirty="0">
                <a:solidFill>
                  <a:prstClr val="black"/>
                </a:solidFill>
                <a:latin typeface="Verdana"/>
                <a:cs typeface="Verdana"/>
              </a:rPr>
              <a:t>Wind</a:t>
            </a:r>
            <a:r>
              <a:rPr lang="en-US" sz="788" dirty="0">
                <a:solidFill>
                  <a:prstClr val="black"/>
                </a:solidFill>
                <a:latin typeface="Verdana"/>
                <a:cs typeface="Verdana"/>
              </a:rPr>
              <a:t> </a:t>
            </a:r>
            <a:r>
              <a:rPr sz="788" spc="-3" dirty="0">
                <a:solidFill>
                  <a:prstClr val="black"/>
                </a:solidFill>
                <a:latin typeface="Verdana"/>
                <a:cs typeface="Verdana"/>
              </a:rPr>
              <a:t>(</a:t>
            </a:r>
            <a:r>
              <a:rPr lang="en-US" sz="788" spc="-3" dirty="0">
                <a:solidFill>
                  <a:prstClr val="black"/>
                </a:solidFill>
                <a:latin typeface="Verdana"/>
                <a:cs typeface="Verdana"/>
              </a:rPr>
              <a:t>60 MW more PV &amp; storage </a:t>
            </a:r>
            <a:r>
              <a:rPr lang="en-US" sz="788" dirty="0">
                <a:solidFill>
                  <a:prstClr val="black"/>
                </a:solidFill>
                <a:latin typeface="Verdana"/>
                <a:cs typeface="Verdana"/>
              </a:rPr>
              <a:t>u</a:t>
            </a:r>
            <a:r>
              <a:rPr sz="788" dirty="0">
                <a:solidFill>
                  <a:prstClr val="black"/>
                </a:solidFill>
                <a:latin typeface="Verdana"/>
                <a:cs typeface="Verdana"/>
              </a:rPr>
              <a:t>nder </a:t>
            </a:r>
            <a:r>
              <a:rPr lang="en-US" sz="788" dirty="0">
                <a:solidFill>
                  <a:prstClr val="black"/>
                </a:solidFill>
                <a:latin typeface="Verdana"/>
                <a:cs typeface="Verdana"/>
              </a:rPr>
              <a:t>r</a:t>
            </a:r>
            <a:r>
              <a:rPr sz="788" spc="-3" dirty="0">
                <a:solidFill>
                  <a:prstClr val="black"/>
                </a:solidFill>
                <a:latin typeface="Verdana"/>
                <a:cs typeface="Verdana"/>
              </a:rPr>
              <a:t>eview)</a:t>
            </a:r>
            <a:endParaRPr sz="788" dirty="0">
              <a:solidFill>
                <a:prstClr val="black"/>
              </a:solidFill>
              <a:latin typeface="Verdana"/>
              <a:cs typeface="Verdana"/>
            </a:endParaRPr>
          </a:p>
          <a:p>
            <a:pPr marL="70366" marR="582216" defTabSz="257175">
              <a:defRPr/>
            </a:pPr>
            <a:r>
              <a:rPr sz="788" b="1" spc="-3" dirty="0">
                <a:solidFill>
                  <a:prstClr val="black"/>
                </a:solidFill>
                <a:latin typeface="Verdana"/>
                <a:cs typeface="Verdana"/>
              </a:rPr>
              <a:t>Installed </a:t>
            </a:r>
            <a:r>
              <a:rPr sz="788" b="1" dirty="0">
                <a:solidFill>
                  <a:prstClr val="black"/>
                </a:solidFill>
                <a:latin typeface="Verdana"/>
                <a:cs typeface="Verdana"/>
              </a:rPr>
              <a:t>PV &amp; Wind</a:t>
            </a:r>
            <a:r>
              <a:rPr lang="en-US" sz="1575" dirty="0"/>
              <a:t>≡</a:t>
            </a:r>
            <a:r>
              <a:rPr sz="788" b="1" dirty="0">
                <a:solidFill>
                  <a:prstClr val="black"/>
                </a:solidFill>
                <a:latin typeface="Verdana"/>
                <a:cs typeface="Verdana"/>
              </a:rPr>
              <a:t>  </a:t>
            </a:r>
            <a:r>
              <a:rPr lang="en-US" sz="788" b="1" dirty="0">
                <a:solidFill>
                  <a:prstClr val="black"/>
                </a:solidFill>
                <a:latin typeface="Verdana"/>
                <a:cs typeface="Verdana"/>
              </a:rPr>
              <a:t>91</a:t>
            </a:r>
            <a:r>
              <a:rPr sz="788" b="1" dirty="0">
                <a:solidFill>
                  <a:prstClr val="black"/>
                </a:solidFill>
                <a:latin typeface="Verdana"/>
                <a:cs typeface="Verdana"/>
              </a:rPr>
              <a:t>% </a:t>
            </a:r>
            <a:r>
              <a:rPr sz="788" b="1" spc="-3" dirty="0">
                <a:solidFill>
                  <a:prstClr val="black"/>
                </a:solidFill>
                <a:latin typeface="Verdana"/>
                <a:cs typeface="Verdana"/>
              </a:rPr>
              <a:t>of Sys</a:t>
            </a:r>
            <a:r>
              <a:rPr lang="en-US" sz="788" b="1" spc="-3" dirty="0">
                <a:solidFill>
                  <a:prstClr val="black"/>
                </a:solidFill>
                <a:latin typeface="Verdana"/>
                <a:cs typeface="Verdana"/>
              </a:rPr>
              <a:t>tem </a:t>
            </a:r>
            <a:r>
              <a:rPr sz="788" b="1" spc="-59" dirty="0">
                <a:solidFill>
                  <a:prstClr val="black"/>
                </a:solidFill>
                <a:latin typeface="Verdana"/>
                <a:cs typeface="Verdana"/>
              </a:rPr>
              <a:t> </a:t>
            </a:r>
            <a:r>
              <a:rPr sz="788" b="1" dirty="0">
                <a:solidFill>
                  <a:prstClr val="black"/>
                </a:solidFill>
                <a:latin typeface="Verdana"/>
                <a:cs typeface="Verdana"/>
              </a:rPr>
              <a:t>Peak</a:t>
            </a:r>
            <a:endParaRPr sz="788" dirty="0">
              <a:solidFill>
                <a:prstClr val="black"/>
              </a:solidFill>
              <a:latin typeface="Verdana"/>
              <a:cs typeface="Verdana"/>
            </a:endParaRPr>
          </a:p>
          <a:p>
            <a:pPr marL="70366" defTabSz="257175">
              <a:defRPr/>
            </a:pPr>
            <a:br>
              <a:rPr lang="en-US" sz="675" u="sng" spc="-3" dirty="0">
                <a:solidFill>
                  <a:prstClr val="black"/>
                </a:solidFill>
                <a:latin typeface="Verdana"/>
                <a:cs typeface="Verdana"/>
              </a:rPr>
            </a:br>
            <a:r>
              <a:rPr sz="675" u="sng" spc="-3" dirty="0" err="1">
                <a:solidFill>
                  <a:prstClr val="black"/>
                </a:solidFill>
                <a:latin typeface="Verdana"/>
                <a:cs typeface="Verdana"/>
              </a:rPr>
              <a:t>Lana’i</a:t>
            </a:r>
            <a:r>
              <a:rPr sz="675" u="sng" spc="-3" dirty="0">
                <a:solidFill>
                  <a:prstClr val="black"/>
                </a:solidFill>
                <a:latin typeface="Verdana"/>
                <a:cs typeface="Verdana"/>
              </a:rPr>
              <a:t> System </a:t>
            </a:r>
            <a:r>
              <a:rPr sz="675" u="sng" spc="-6" dirty="0">
                <a:solidFill>
                  <a:prstClr val="black"/>
                </a:solidFill>
                <a:latin typeface="Verdana"/>
                <a:cs typeface="Verdana"/>
              </a:rPr>
              <a:t>Peak: </a:t>
            </a:r>
            <a:r>
              <a:rPr sz="675" u="sng" dirty="0">
                <a:solidFill>
                  <a:prstClr val="black"/>
                </a:solidFill>
                <a:latin typeface="Verdana"/>
                <a:cs typeface="Verdana"/>
              </a:rPr>
              <a:t>5.</a:t>
            </a:r>
            <a:r>
              <a:rPr lang="en-US" sz="675" u="sng" dirty="0">
                <a:solidFill>
                  <a:prstClr val="black"/>
                </a:solidFill>
                <a:latin typeface="Verdana"/>
                <a:cs typeface="Verdana"/>
              </a:rPr>
              <a:t>4</a:t>
            </a:r>
            <a:r>
              <a:rPr sz="675" u="sng" spc="-14" dirty="0">
                <a:solidFill>
                  <a:prstClr val="black"/>
                </a:solidFill>
                <a:latin typeface="Verdana"/>
                <a:cs typeface="Verdana"/>
              </a:rPr>
              <a:t> </a:t>
            </a:r>
            <a:r>
              <a:rPr sz="675" u="sng" spc="-3" dirty="0">
                <a:solidFill>
                  <a:prstClr val="black"/>
                </a:solidFill>
                <a:latin typeface="Verdana"/>
                <a:cs typeface="Verdana"/>
              </a:rPr>
              <a:t>MW</a:t>
            </a:r>
            <a:endParaRPr sz="675" dirty="0">
              <a:solidFill>
                <a:prstClr val="black"/>
              </a:solidFill>
              <a:latin typeface="Verdana"/>
              <a:cs typeface="Verdana"/>
            </a:endParaRPr>
          </a:p>
          <a:p>
            <a:pPr marL="70366" defTabSz="257175">
              <a:defRPr/>
            </a:pPr>
            <a:r>
              <a:rPr sz="675" dirty="0">
                <a:solidFill>
                  <a:prstClr val="black"/>
                </a:solidFill>
                <a:latin typeface="Verdana"/>
                <a:cs typeface="Verdana"/>
              </a:rPr>
              <a:t>2.</a:t>
            </a:r>
            <a:r>
              <a:rPr lang="en-US" sz="675" dirty="0">
                <a:solidFill>
                  <a:prstClr val="black"/>
                </a:solidFill>
                <a:latin typeface="Verdana"/>
                <a:cs typeface="Verdana"/>
              </a:rPr>
              <a:t>8</a:t>
            </a:r>
            <a:r>
              <a:rPr sz="675" dirty="0">
                <a:solidFill>
                  <a:prstClr val="black"/>
                </a:solidFill>
                <a:latin typeface="Verdana"/>
                <a:cs typeface="Verdana"/>
              </a:rPr>
              <a:t> </a:t>
            </a:r>
            <a:r>
              <a:rPr sz="675" spc="-3" dirty="0">
                <a:solidFill>
                  <a:prstClr val="black"/>
                </a:solidFill>
                <a:latin typeface="Verdana"/>
                <a:cs typeface="Verdana"/>
              </a:rPr>
              <a:t>MW PV </a:t>
            </a:r>
            <a:r>
              <a:rPr sz="675" b="1" spc="-3" dirty="0">
                <a:solidFill>
                  <a:prstClr val="black"/>
                </a:solidFill>
                <a:latin typeface="Verdana"/>
                <a:cs typeface="Verdana"/>
              </a:rPr>
              <a:t>(5</a:t>
            </a:r>
            <a:r>
              <a:rPr lang="en-US" sz="675" b="1" spc="-3" dirty="0">
                <a:solidFill>
                  <a:prstClr val="black"/>
                </a:solidFill>
                <a:latin typeface="Verdana"/>
                <a:cs typeface="Verdana"/>
              </a:rPr>
              <a:t>2</a:t>
            </a:r>
            <a:r>
              <a:rPr sz="675" b="1" spc="-3" dirty="0">
                <a:solidFill>
                  <a:prstClr val="black"/>
                </a:solidFill>
                <a:latin typeface="Verdana"/>
                <a:cs typeface="Verdana"/>
              </a:rPr>
              <a:t>% of Sys</a:t>
            </a:r>
            <a:r>
              <a:rPr lang="en-US" sz="675" b="1" spc="-3" dirty="0">
                <a:solidFill>
                  <a:prstClr val="black"/>
                </a:solidFill>
                <a:latin typeface="Verdana"/>
                <a:cs typeface="Verdana"/>
              </a:rPr>
              <a:t>tem</a:t>
            </a:r>
            <a:r>
              <a:rPr sz="675" b="1" spc="-11" dirty="0">
                <a:solidFill>
                  <a:prstClr val="black"/>
                </a:solidFill>
                <a:latin typeface="Verdana"/>
                <a:cs typeface="Verdana"/>
              </a:rPr>
              <a:t> </a:t>
            </a:r>
            <a:r>
              <a:rPr sz="675" b="1" spc="-3" dirty="0">
                <a:solidFill>
                  <a:prstClr val="black"/>
                </a:solidFill>
                <a:latin typeface="Verdana"/>
                <a:cs typeface="Verdana"/>
              </a:rPr>
              <a:t>Peak)</a:t>
            </a:r>
            <a:br>
              <a:rPr lang="en-US" sz="675" b="1" spc="-3" dirty="0">
                <a:solidFill>
                  <a:prstClr val="black"/>
                </a:solidFill>
                <a:latin typeface="Verdana"/>
                <a:cs typeface="Verdana"/>
              </a:rPr>
            </a:br>
            <a:endParaRPr sz="675" dirty="0">
              <a:solidFill>
                <a:prstClr val="black"/>
              </a:solidFill>
              <a:latin typeface="Verdana"/>
              <a:cs typeface="Verdana"/>
            </a:endParaRPr>
          </a:p>
          <a:p>
            <a:pPr marL="70366" marR="463630" defTabSz="257175">
              <a:defRPr/>
            </a:pPr>
            <a:r>
              <a:rPr sz="675" u="sng" spc="-3" dirty="0">
                <a:solidFill>
                  <a:prstClr val="black"/>
                </a:solidFill>
                <a:latin typeface="Verdana"/>
                <a:cs typeface="Verdana"/>
              </a:rPr>
              <a:t>Moloka’i System </a:t>
            </a:r>
            <a:r>
              <a:rPr sz="675" u="sng" spc="-6" dirty="0">
                <a:solidFill>
                  <a:prstClr val="black"/>
                </a:solidFill>
                <a:latin typeface="Verdana"/>
                <a:cs typeface="Verdana"/>
              </a:rPr>
              <a:t>Peak: </a:t>
            </a:r>
            <a:r>
              <a:rPr sz="675" u="sng" dirty="0">
                <a:solidFill>
                  <a:prstClr val="black"/>
                </a:solidFill>
                <a:latin typeface="Verdana"/>
                <a:cs typeface="Verdana"/>
              </a:rPr>
              <a:t>5.</a:t>
            </a:r>
            <a:r>
              <a:rPr lang="en-US" sz="675" u="sng" dirty="0">
                <a:solidFill>
                  <a:prstClr val="black"/>
                </a:solidFill>
                <a:latin typeface="Verdana"/>
                <a:cs typeface="Verdana"/>
              </a:rPr>
              <a:t>9</a:t>
            </a:r>
            <a:r>
              <a:rPr sz="675" u="sng" dirty="0">
                <a:solidFill>
                  <a:prstClr val="black"/>
                </a:solidFill>
                <a:latin typeface="Verdana"/>
                <a:cs typeface="Verdana"/>
              </a:rPr>
              <a:t> </a:t>
            </a:r>
            <a:r>
              <a:rPr sz="675" u="sng" spc="-3" dirty="0">
                <a:solidFill>
                  <a:prstClr val="black"/>
                </a:solidFill>
                <a:latin typeface="Verdana"/>
                <a:cs typeface="Verdana"/>
              </a:rPr>
              <a:t>MW</a:t>
            </a:r>
            <a:endParaRPr lang="en-US" sz="675" spc="-3" dirty="0">
              <a:solidFill>
                <a:prstClr val="black"/>
              </a:solidFill>
              <a:latin typeface="Verdana"/>
              <a:cs typeface="Verdana"/>
            </a:endParaRPr>
          </a:p>
          <a:p>
            <a:pPr marL="70366" marR="463630" defTabSz="257175">
              <a:defRPr/>
            </a:pPr>
            <a:r>
              <a:rPr sz="675" dirty="0">
                <a:solidFill>
                  <a:prstClr val="black"/>
                </a:solidFill>
                <a:latin typeface="Verdana"/>
                <a:cs typeface="Verdana"/>
              </a:rPr>
              <a:t>2</a:t>
            </a:r>
            <a:r>
              <a:rPr lang="en-US" sz="675" dirty="0">
                <a:solidFill>
                  <a:prstClr val="black"/>
                </a:solidFill>
                <a:latin typeface="Verdana"/>
                <a:cs typeface="Verdana"/>
              </a:rPr>
              <a:t>.2</a:t>
            </a:r>
            <a:r>
              <a:rPr sz="675" dirty="0">
                <a:solidFill>
                  <a:prstClr val="black"/>
                </a:solidFill>
                <a:latin typeface="Verdana"/>
                <a:cs typeface="Verdana"/>
              </a:rPr>
              <a:t> </a:t>
            </a:r>
            <a:r>
              <a:rPr sz="675" spc="-3" dirty="0">
                <a:solidFill>
                  <a:prstClr val="black"/>
                </a:solidFill>
                <a:latin typeface="Verdana"/>
                <a:cs typeface="Verdana"/>
              </a:rPr>
              <a:t>MW PV </a:t>
            </a:r>
            <a:r>
              <a:rPr sz="675" b="1" spc="-3" dirty="0">
                <a:solidFill>
                  <a:prstClr val="black"/>
                </a:solidFill>
                <a:latin typeface="Verdana"/>
                <a:cs typeface="Verdana"/>
              </a:rPr>
              <a:t>(3</a:t>
            </a:r>
            <a:r>
              <a:rPr lang="en-US" sz="675" b="1" spc="-3" dirty="0">
                <a:solidFill>
                  <a:prstClr val="black"/>
                </a:solidFill>
                <a:latin typeface="Verdana"/>
                <a:cs typeface="Verdana"/>
              </a:rPr>
              <a:t>7</a:t>
            </a:r>
            <a:r>
              <a:rPr sz="675" b="1" spc="-3" dirty="0">
                <a:solidFill>
                  <a:prstClr val="black"/>
                </a:solidFill>
                <a:latin typeface="Verdana"/>
                <a:cs typeface="Verdana"/>
              </a:rPr>
              <a:t>% of Sys</a:t>
            </a:r>
            <a:r>
              <a:rPr lang="en-US" sz="675" b="1" spc="-3" dirty="0">
                <a:solidFill>
                  <a:prstClr val="black"/>
                </a:solidFill>
                <a:latin typeface="Verdana"/>
                <a:cs typeface="Verdana"/>
              </a:rPr>
              <a:t>tem</a:t>
            </a:r>
            <a:r>
              <a:rPr sz="675" b="1" spc="-14" dirty="0">
                <a:solidFill>
                  <a:prstClr val="black"/>
                </a:solidFill>
                <a:latin typeface="Verdana"/>
                <a:cs typeface="Verdana"/>
              </a:rPr>
              <a:t> </a:t>
            </a:r>
            <a:r>
              <a:rPr sz="675" b="1" spc="-3" dirty="0">
                <a:solidFill>
                  <a:prstClr val="black"/>
                </a:solidFill>
                <a:latin typeface="Verdana"/>
                <a:cs typeface="Verdana"/>
              </a:rPr>
              <a:t>Peak)</a:t>
            </a:r>
            <a:endParaRPr lang="en-US" sz="675" b="1" spc="-3" dirty="0">
              <a:solidFill>
                <a:prstClr val="black"/>
              </a:solidFill>
              <a:latin typeface="Verdana"/>
              <a:cs typeface="Verdana"/>
            </a:endParaRPr>
          </a:p>
          <a:p>
            <a:pPr marL="70366" marR="463630" defTabSz="257175">
              <a:defRPr/>
            </a:pPr>
            <a:r>
              <a:rPr lang="en-US" sz="675" spc="-3" dirty="0">
                <a:solidFill>
                  <a:prstClr val="black"/>
                </a:solidFill>
                <a:latin typeface="Verdana"/>
                <a:cs typeface="Verdana"/>
              </a:rPr>
              <a:t>(+2.64 </a:t>
            </a:r>
            <a:r>
              <a:rPr lang="en-US" sz="675" spc="-3" dirty="0" err="1">
                <a:solidFill>
                  <a:prstClr val="black"/>
                </a:solidFill>
                <a:latin typeface="Verdana"/>
                <a:cs typeface="Verdana"/>
              </a:rPr>
              <a:t>MWac</a:t>
            </a:r>
            <a:r>
              <a:rPr lang="en-US" sz="675" spc="-3" dirty="0">
                <a:solidFill>
                  <a:prstClr val="black"/>
                </a:solidFill>
                <a:latin typeface="Verdana"/>
                <a:cs typeface="Verdana"/>
              </a:rPr>
              <a:t> PV under review)</a:t>
            </a:r>
          </a:p>
          <a:p>
            <a:pPr marL="70366" marR="463630" defTabSz="257175">
              <a:lnSpc>
                <a:spcPct val="121700"/>
              </a:lnSpc>
              <a:defRPr/>
            </a:pPr>
            <a:endParaRPr sz="675" dirty="0">
              <a:solidFill>
                <a:prstClr val="black"/>
              </a:solidFill>
              <a:latin typeface="Verdana"/>
              <a:cs typeface="Verdana"/>
            </a:endParaRPr>
          </a:p>
        </p:txBody>
      </p:sp>
      <p:sp>
        <p:nvSpPr>
          <p:cNvPr id="21" name="object 21"/>
          <p:cNvSpPr/>
          <p:nvPr/>
        </p:nvSpPr>
        <p:spPr>
          <a:xfrm>
            <a:off x="2163327" y="2907961"/>
            <a:ext cx="762239" cy="654368"/>
          </a:xfrm>
          <a:custGeom>
            <a:avLst/>
            <a:gdLst/>
            <a:ahLst/>
            <a:cxnLst/>
            <a:rect l="l" t="t" r="r" b="b"/>
            <a:pathLst>
              <a:path w="1355089" h="1163320">
                <a:moveTo>
                  <a:pt x="0" y="1162812"/>
                </a:moveTo>
                <a:lnTo>
                  <a:pt x="1354836" y="0"/>
                </a:lnTo>
              </a:path>
            </a:pathLst>
          </a:custGeom>
          <a:ln w="9144">
            <a:solidFill>
              <a:srgbClr val="000000"/>
            </a:solidFill>
          </a:ln>
        </p:spPr>
        <p:txBody>
          <a:bodyPr wrap="square" lIns="0" tIns="0" rIns="0" bIns="0" rtlCol="0"/>
          <a:lstStyle/>
          <a:p>
            <a:pPr defTabSz="257175">
              <a:defRPr/>
            </a:pPr>
            <a:endParaRPr sz="1013">
              <a:solidFill>
                <a:prstClr val="black"/>
              </a:solidFill>
              <a:latin typeface="Trebuchet MS" panose="020B0603020202020204"/>
            </a:endParaRPr>
          </a:p>
        </p:txBody>
      </p:sp>
      <p:sp>
        <p:nvSpPr>
          <p:cNvPr id="22" name="object 22"/>
          <p:cNvSpPr txBox="1"/>
          <p:nvPr/>
        </p:nvSpPr>
        <p:spPr>
          <a:xfrm>
            <a:off x="1232659" y="3431954"/>
            <a:ext cx="2183701" cy="925816"/>
          </a:xfrm>
          <a:prstGeom prst="rect">
            <a:avLst/>
          </a:prstGeom>
          <a:solidFill>
            <a:srgbClr val="D5EDA2"/>
          </a:solidFill>
          <a:ln w="6096">
            <a:solidFill>
              <a:schemeClr val="accent1">
                <a:lumMod val="75000"/>
              </a:schemeClr>
            </a:solidFill>
          </a:ln>
        </p:spPr>
        <p:txBody>
          <a:bodyPr vert="horz" wrap="square" lIns="0" tIns="42149" rIns="0" bIns="0" rtlCol="0">
            <a:spAutoFit/>
          </a:bodyPr>
          <a:lstStyle/>
          <a:p>
            <a:pPr marL="70366" defTabSz="257175">
              <a:spcBef>
                <a:spcPts val="332"/>
              </a:spcBef>
              <a:defRPr/>
            </a:pPr>
            <a:r>
              <a:rPr sz="1013" b="1" u="heavy" spc="-3" dirty="0">
                <a:solidFill>
                  <a:prstClr val="black"/>
                </a:solidFill>
                <a:latin typeface="Verdana"/>
                <a:cs typeface="Verdana"/>
              </a:rPr>
              <a:t>Hawaiian</a:t>
            </a:r>
            <a:r>
              <a:rPr sz="1013" b="1" u="heavy" spc="-42" dirty="0">
                <a:solidFill>
                  <a:prstClr val="black"/>
                </a:solidFill>
                <a:latin typeface="Verdana"/>
                <a:cs typeface="Verdana"/>
              </a:rPr>
              <a:t> </a:t>
            </a:r>
            <a:r>
              <a:rPr sz="1013" b="1" u="heavy" spc="-3" dirty="0">
                <a:solidFill>
                  <a:prstClr val="black"/>
                </a:solidFill>
                <a:latin typeface="Verdana"/>
                <a:cs typeface="Verdana"/>
              </a:rPr>
              <a:t>Electric</a:t>
            </a:r>
            <a:endParaRPr sz="1013" dirty="0">
              <a:solidFill>
                <a:prstClr val="black"/>
              </a:solidFill>
              <a:latin typeface="Verdana"/>
              <a:cs typeface="Verdana"/>
            </a:endParaRPr>
          </a:p>
          <a:p>
            <a:pPr marL="70366" defTabSz="257175">
              <a:defRPr/>
            </a:pPr>
            <a:r>
              <a:rPr sz="788" u="sng" spc="-3" dirty="0">
                <a:solidFill>
                  <a:prstClr val="black"/>
                </a:solidFill>
                <a:latin typeface="Verdana"/>
                <a:cs typeface="Verdana"/>
              </a:rPr>
              <a:t>System </a:t>
            </a:r>
            <a:r>
              <a:rPr sz="788" u="sng" spc="-6" dirty="0">
                <a:solidFill>
                  <a:prstClr val="black"/>
                </a:solidFill>
                <a:latin typeface="Verdana"/>
                <a:cs typeface="Verdana"/>
              </a:rPr>
              <a:t>Peak: </a:t>
            </a:r>
            <a:r>
              <a:rPr sz="788" u="sng" dirty="0">
                <a:solidFill>
                  <a:prstClr val="black"/>
                </a:solidFill>
                <a:latin typeface="Verdana"/>
                <a:cs typeface="Verdana"/>
              </a:rPr>
              <a:t>1,20</a:t>
            </a:r>
            <a:r>
              <a:rPr lang="en-US" sz="788" u="sng" dirty="0">
                <a:solidFill>
                  <a:prstClr val="black"/>
                </a:solidFill>
                <a:latin typeface="Verdana"/>
                <a:cs typeface="Verdana"/>
              </a:rPr>
              <a:t>9</a:t>
            </a:r>
            <a:r>
              <a:rPr sz="788" u="sng" spc="-56" dirty="0">
                <a:solidFill>
                  <a:prstClr val="black"/>
                </a:solidFill>
                <a:latin typeface="Verdana"/>
                <a:cs typeface="Verdana"/>
              </a:rPr>
              <a:t> </a:t>
            </a:r>
            <a:r>
              <a:rPr sz="788" u="sng" dirty="0">
                <a:solidFill>
                  <a:prstClr val="black"/>
                </a:solidFill>
                <a:latin typeface="Verdana"/>
                <a:cs typeface="Verdana"/>
              </a:rPr>
              <a:t>MW</a:t>
            </a:r>
            <a:endParaRPr sz="788" dirty="0">
              <a:solidFill>
                <a:prstClr val="black"/>
              </a:solidFill>
              <a:latin typeface="Verdana"/>
              <a:cs typeface="Verdana"/>
            </a:endParaRPr>
          </a:p>
          <a:p>
            <a:pPr marL="70366" marR="146090" defTabSz="257175">
              <a:defRPr/>
            </a:pPr>
            <a:r>
              <a:rPr lang="en-US" sz="788" spc="-3" dirty="0">
                <a:solidFill>
                  <a:prstClr val="black"/>
                </a:solidFill>
                <a:latin typeface="Verdana"/>
                <a:cs typeface="Verdana"/>
              </a:rPr>
              <a:t>502</a:t>
            </a:r>
            <a:r>
              <a:rPr sz="788" spc="-3" dirty="0">
                <a:solidFill>
                  <a:prstClr val="black"/>
                </a:solidFill>
                <a:latin typeface="Verdana"/>
                <a:cs typeface="Verdana"/>
              </a:rPr>
              <a:t> </a:t>
            </a:r>
            <a:r>
              <a:rPr sz="788" dirty="0">
                <a:solidFill>
                  <a:prstClr val="black"/>
                </a:solidFill>
                <a:latin typeface="Verdana"/>
                <a:cs typeface="Verdana"/>
              </a:rPr>
              <a:t>MW </a:t>
            </a:r>
            <a:r>
              <a:rPr sz="788" spc="3" dirty="0">
                <a:solidFill>
                  <a:prstClr val="black"/>
                </a:solidFill>
                <a:latin typeface="Verdana"/>
                <a:cs typeface="Verdana"/>
              </a:rPr>
              <a:t>PV</a:t>
            </a:r>
            <a:r>
              <a:rPr lang="en-US" sz="788" spc="3" dirty="0">
                <a:solidFill>
                  <a:prstClr val="black"/>
                </a:solidFill>
                <a:latin typeface="Verdana"/>
                <a:cs typeface="Verdana"/>
              </a:rPr>
              <a:t>,</a:t>
            </a:r>
            <a:r>
              <a:rPr sz="788" dirty="0">
                <a:solidFill>
                  <a:prstClr val="black"/>
                </a:solidFill>
                <a:latin typeface="Verdana"/>
                <a:cs typeface="Verdana"/>
              </a:rPr>
              <a:t> 99 MW Wind</a:t>
            </a:r>
            <a:r>
              <a:rPr lang="en-US" sz="788" dirty="0">
                <a:solidFill>
                  <a:prstClr val="black"/>
                </a:solidFill>
                <a:latin typeface="Verdana"/>
                <a:cs typeface="Verdana"/>
              </a:rPr>
              <a:t>,</a:t>
            </a:r>
            <a:r>
              <a:rPr lang="en-US" sz="788" spc="-90" dirty="0">
                <a:solidFill>
                  <a:prstClr val="black"/>
                </a:solidFill>
                <a:latin typeface="Verdana"/>
                <a:cs typeface="Verdana"/>
              </a:rPr>
              <a:t> </a:t>
            </a:r>
            <a:r>
              <a:rPr sz="788" dirty="0">
                <a:solidFill>
                  <a:prstClr val="black"/>
                </a:solidFill>
                <a:latin typeface="Verdana"/>
                <a:cs typeface="Verdana"/>
              </a:rPr>
              <a:t>69 MW</a:t>
            </a:r>
            <a:r>
              <a:rPr sz="788" spc="-65" dirty="0">
                <a:solidFill>
                  <a:prstClr val="black"/>
                </a:solidFill>
                <a:latin typeface="Verdana"/>
                <a:cs typeface="Verdana"/>
              </a:rPr>
              <a:t> </a:t>
            </a:r>
            <a:r>
              <a:rPr sz="788" dirty="0">
                <a:solidFill>
                  <a:prstClr val="black"/>
                </a:solidFill>
                <a:latin typeface="Verdana"/>
                <a:cs typeface="Verdana"/>
              </a:rPr>
              <a:t>WTE</a:t>
            </a:r>
          </a:p>
          <a:p>
            <a:pPr marL="70366" defTabSz="257175">
              <a:defRPr/>
            </a:pPr>
            <a:r>
              <a:rPr sz="788" dirty="0">
                <a:solidFill>
                  <a:prstClr val="black"/>
                </a:solidFill>
                <a:latin typeface="Verdana"/>
                <a:cs typeface="Verdana"/>
              </a:rPr>
              <a:t>(</a:t>
            </a:r>
            <a:r>
              <a:rPr lang="en-US" sz="788" dirty="0">
                <a:solidFill>
                  <a:prstClr val="black"/>
                </a:solidFill>
                <a:latin typeface="Verdana"/>
                <a:cs typeface="Verdana"/>
              </a:rPr>
              <a:t>220 MW more u</a:t>
            </a:r>
            <a:r>
              <a:rPr sz="788" dirty="0">
                <a:solidFill>
                  <a:prstClr val="black"/>
                </a:solidFill>
                <a:latin typeface="Verdana"/>
                <a:cs typeface="Verdana"/>
              </a:rPr>
              <a:t>nder</a:t>
            </a:r>
            <a:r>
              <a:rPr sz="788" spc="-68" dirty="0">
                <a:solidFill>
                  <a:prstClr val="black"/>
                </a:solidFill>
                <a:latin typeface="Verdana"/>
                <a:cs typeface="Verdana"/>
              </a:rPr>
              <a:t> </a:t>
            </a:r>
            <a:r>
              <a:rPr lang="en-US" sz="788" spc="-68" dirty="0">
                <a:solidFill>
                  <a:prstClr val="black"/>
                </a:solidFill>
                <a:latin typeface="Verdana"/>
                <a:cs typeface="Verdana"/>
              </a:rPr>
              <a:t>r</a:t>
            </a:r>
            <a:r>
              <a:rPr sz="788" spc="-3" dirty="0">
                <a:solidFill>
                  <a:prstClr val="black"/>
                </a:solidFill>
                <a:latin typeface="Verdana"/>
                <a:cs typeface="Verdana"/>
              </a:rPr>
              <a:t>eview)</a:t>
            </a:r>
            <a:endParaRPr sz="788" dirty="0">
              <a:solidFill>
                <a:prstClr val="black"/>
              </a:solidFill>
              <a:latin typeface="Verdana"/>
              <a:cs typeface="Verdana"/>
            </a:endParaRPr>
          </a:p>
          <a:p>
            <a:pPr marL="70366" marR="457200" defTabSz="257175">
              <a:defRPr/>
            </a:pPr>
            <a:r>
              <a:rPr sz="788" b="1" spc="-3" dirty="0">
                <a:solidFill>
                  <a:prstClr val="black"/>
                </a:solidFill>
                <a:latin typeface="Verdana"/>
                <a:cs typeface="Verdana"/>
              </a:rPr>
              <a:t>Installed </a:t>
            </a:r>
            <a:r>
              <a:rPr sz="788" b="1" dirty="0">
                <a:solidFill>
                  <a:prstClr val="black"/>
                </a:solidFill>
                <a:latin typeface="Verdana"/>
                <a:cs typeface="Verdana"/>
              </a:rPr>
              <a:t>PV &amp; Wind</a:t>
            </a:r>
            <a:r>
              <a:rPr lang="en-US" sz="788" b="1" dirty="0">
                <a:solidFill>
                  <a:prstClr val="black"/>
                </a:solidFill>
                <a:latin typeface="Verdana"/>
                <a:cs typeface="Verdana"/>
              </a:rPr>
              <a:t> </a:t>
            </a:r>
            <a:r>
              <a:rPr lang="en-US" sz="1575" dirty="0"/>
              <a:t>≡</a:t>
            </a:r>
            <a:r>
              <a:rPr lang="en-US" sz="788" b="1" dirty="0">
                <a:solidFill>
                  <a:prstClr val="black"/>
                </a:solidFill>
                <a:latin typeface="Verdana"/>
                <a:cs typeface="Verdana"/>
              </a:rPr>
              <a:t> 50</a:t>
            </a:r>
            <a:r>
              <a:rPr sz="788" b="1" dirty="0">
                <a:solidFill>
                  <a:prstClr val="black"/>
                </a:solidFill>
                <a:latin typeface="Verdana"/>
                <a:cs typeface="Verdana"/>
              </a:rPr>
              <a:t>% </a:t>
            </a:r>
            <a:r>
              <a:rPr sz="788" b="1" spc="-3" dirty="0">
                <a:solidFill>
                  <a:prstClr val="black"/>
                </a:solidFill>
                <a:latin typeface="Verdana"/>
                <a:cs typeface="Verdana"/>
              </a:rPr>
              <a:t>of System</a:t>
            </a:r>
            <a:r>
              <a:rPr sz="788" b="1" spc="-48" dirty="0">
                <a:solidFill>
                  <a:prstClr val="black"/>
                </a:solidFill>
                <a:latin typeface="Verdana"/>
                <a:cs typeface="Verdana"/>
              </a:rPr>
              <a:t> </a:t>
            </a:r>
            <a:r>
              <a:rPr sz="788" b="1" dirty="0">
                <a:solidFill>
                  <a:prstClr val="black"/>
                </a:solidFill>
                <a:latin typeface="Verdana"/>
                <a:cs typeface="Verdana"/>
              </a:rPr>
              <a:t>Peak</a:t>
            </a:r>
            <a:endParaRPr sz="788" dirty="0">
              <a:solidFill>
                <a:prstClr val="black"/>
              </a:solidFill>
              <a:latin typeface="Verdana"/>
              <a:cs typeface="Verdana"/>
            </a:endParaRPr>
          </a:p>
        </p:txBody>
      </p:sp>
      <p:sp>
        <p:nvSpPr>
          <p:cNvPr id="23" name="object 23"/>
          <p:cNvSpPr txBox="1"/>
          <p:nvPr/>
        </p:nvSpPr>
        <p:spPr>
          <a:xfrm>
            <a:off x="6007101" y="3123819"/>
            <a:ext cx="1896079" cy="1092447"/>
          </a:xfrm>
          <a:prstGeom prst="rect">
            <a:avLst/>
          </a:prstGeom>
          <a:solidFill>
            <a:srgbClr val="D5EDA2"/>
          </a:solidFill>
          <a:ln w="6096">
            <a:solidFill>
              <a:schemeClr val="accent1">
                <a:lumMod val="75000"/>
              </a:schemeClr>
            </a:solidFill>
          </a:ln>
        </p:spPr>
        <p:txBody>
          <a:bodyPr vert="horz" wrap="square" lIns="0" tIns="1429" rIns="0" bIns="0" rtlCol="0">
            <a:spAutoFit/>
          </a:bodyPr>
          <a:lstStyle/>
          <a:p>
            <a:pPr marL="70366" defTabSz="257175">
              <a:spcBef>
                <a:spcPts val="11"/>
              </a:spcBef>
              <a:defRPr/>
            </a:pPr>
            <a:r>
              <a:rPr sz="1013" b="1" u="sng" spc="-3" dirty="0" err="1">
                <a:solidFill>
                  <a:prstClr val="black"/>
                </a:solidFill>
                <a:latin typeface="Verdana"/>
                <a:cs typeface="Verdana"/>
              </a:rPr>
              <a:t>Hawai</a:t>
            </a:r>
            <a:r>
              <a:rPr lang="en-US" sz="1575" u="sng" spc="-3" dirty="0">
                <a:solidFill>
                  <a:prstClr val="black"/>
                </a:solidFill>
                <a:latin typeface="Arial"/>
                <a:cs typeface="Arial"/>
              </a:rPr>
              <a:t>ʻ</a:t>
            </a:r>
            <a:r>
              <a:rPr sz="1013" b="1" u="sng" spc="-3" dirty="0">
                <a:solidFill>
                  <a:prstClr val="black"/>
                </a:solidFill>
                <a:latin typeface="Verdana"/>
                <a:cs typeface="Verdana"/>
              </a:rPr>
              <a:t>i Electric</a:t>
            </a:r>
            <a:r>
              <a:rPr sz="1013" b="1" u="sng" spc="-20" dirty="0">
                <a:solidFill>
                  <a:prstClr val="black"/>
                </a:solidFill>
                <a:latin typeface="Verdana"/>
                <a:cs typeface="Verdana"/>
              </a:rPr>
              <a:t> </a:t>
            </a:r>
            <a:r>
              <a:rPr sz="1013" b="1" u="sng" spc="-3" dirty="0">
                <a:solidFill>
                  <a:prstClr val="black"/>
                </a:solidFill>
                <a:latin typeface="Verdana"/>
                <a:cs typeface="Verdana"/>
              </a:rPr>
              <a:t>Light</a:t>
            </a:r>
            <a:endParaRPr sz="1013" u="sng" dirty="0">
              <a:solidFill>
                <a:prstClr val="black"/>
              </a:solidFill>
              <a:latin typeface="Verdana"/>
              <a:cs typeface="Verdana"/>
            </a:endParaRPr>
          </a:p>
          <a:p>
            <a:pPr marL="70366" defTabSz="257175">
              <a:defRPr/>
            </a:pPr>
            <a:r>
              <a:rPr sz="788" u="sng" spc="-3" dirty="0">
                <a:solidFill>
                  <a:prstClr val="black"/>
                </a:solidFill>
                <a:latin typeface="Verdana"/>
                <a:cs typeface="Verdana"/>
              </a:rPr>
              <a:t>System </a:t>
            </a:r>
            <a:r>
              <a:rPr sz="788" u="sng" spc="-6" dirty="0">
                <a:solidFill>
                  <a:prstClr val="black"/>
                </a:solidFill>
                <a:latin typeface="Verdana"/>
                <a:cs typeface="Verdana"/>
              </a:rPr>
              <a:t>Peak: </a:t>
            </a:r>
            <a:r>
              <a:rPr sz="788" u="sng" spc="-3" dirty="0">
                <a:solidFill>
                  <a:prstClr val="black"/>
                </a:solidFill>
                <a:latin typeface="Verdana"/>
                <a:cs typeface="Verdana"/>
              </a:rPr>
              <a:t>19</a:t>
            </a:r>
            <a:r>
              <a:rPr lang="en-US" sz="788" u="sng" spc="-3" dirty="0">
                <a:solidFill>
                  <a:prstClr val="black"/>
                </a:solidFill>
                <a:latin typeface="Verdana"/>
                <a:cs typeface="Verdana"/>
              </a:rPr>
              <a:t>1</a:t>
            </a:r>
            <a:r>
              <a:rPr sz="788" u="sng" spc="-51" dirty="0">
                <a:solidFill>
                  <a:prstClr val="black"/>
                </a:solidFill>
                <a:latin typeface="Verdana"/>
                <a:cs typeface="Verdana"/>
              </a:rPr>
              <a:t> </a:t>
            </a:r>
            <a:r>
              <a:rPr sz="788" u="sng" dirty="0">
                <a:solidFill>
                  <a:prstClr val="black"/>
                </a:solidFill>
                <a:latin typeface="Verdana"/>
                <a:cs typeface="Verdana"/>
              </a:rPr>
              <a:t>MW</a:t>
            </a:r>
            <a:endParaRPr sz="788" dirty="0">
              <a:solidFill>
                <a:prstClr val="black"/>
              </a:solidFill>
              <a:latin typeface="Verdana"/>
              <a:cs typeface="Verdana"/>
            </a:endParaRPr>
          </a:p>
          <a:p>
            <a:pPr marL="70366" defTabSz="257175">
              <a:defRPr/>
            </a:pPr>
            <a:r>
              <a:rPr lang="en-US" sz="788" dirty="0">
                <a:solidFill>
                  <a:prstClr val="black"/>
                </a:solidFill>
                <a:latin typeface="Verdana"/>
                <a:cs typeface="Verdana"/>
              </a:rPr>
              <a:t>90</a:t>
            </a:r>
            <a:r>
              <a:rPr sz="788" dirty="0">
                <a:solidFill>
                  <a:prstClr val="black"/>
                </a:solidFill>
                <a:latin typeface="Verdana"/>
                <a:cs typeface="Verdana"/>
              </a:rPr>
              <a:t> MW </a:t>
            </a:r>
            <a:r>
              <a:rPr sz="788" spc="3" dirty="0">
                <a:solidFill>
                  <a:prstClr val="black"/>
                </a:solidFill>
                <a:latin typeface="Verdana"/>
                <a:cs typeface="Verdana"/>
              </a:rPr>
              <a:t>PV</a:t>
            </a:r>
            <a:r>
              <a:rPr lang="en-US" sz="788" spc="3" dirty="0">
                <a:solidFill>
                  <a:prstClr val="black"/>
                </a:solidFill>
                <a:latin typeface="Verdana"/>
                <a:cs typeface="Verdana"/>
              </a:rPr>
              <a:t>, </a:t>
            </a:r>
            <a:r>
              <a:rPr sz="788" dirty="0">
                <a:solidFill>
                  <a:prstClr val="black"/>
                </a:solidFill>
                <a:latin typeface="Verdana"/>
                <a:cs typeface="Verdana"/>
              </a:rPr>
              <a:t>3</a:t>
            </a:r>
            <a:r>
              <a:rPr lang="en-US" sz="788" dirty="0">
                <a:solidFill>
                  <a:prstClr val="black"/>
                </a:solidFill>
                <a:latin typeface="Verdana"/>
                <a:cs typeface="Verdana"/>
              </a:rPr>
              <a:t>2</a:t>
            </a:r>
            <a:r>
              <a:rPr sz="788" dirty="0">
                <a:solidFill>
                  <a:prstClr val="black"/>
                </a:solidFill>
                <a:latin typeface="Verdana"/>
                <a:cs typeface="Verdana"/>
              </a:rPr>
              <a:t> MW Wind</a:t>
            </a:r>
            <a:r>
              <a:rPr lang="en-US" sz="788" dirty="0">
                <a:solidFill>
                  <a:prstClr val="black"/>
                </a:solidFill>
                <a:latin typeface="Verdana"/>
                <a:cs typeface="Verdana"/>
              </a:rPr>
              <a:t>, </a:t>
            </a:r>
            <a:r>
              <a:rPr sz="788" dirty="0">
                <a:solidFill>
                  <a:prstClr val="black"/>
                </a:solidFill>
                <a:latin typeface="Verdana"/>
                <a:cs typeface="Verdana"/>
              </a:rPr>
              <a:t>38 MW Geothermal</a:t>
            </a:r>
            <a:r>
              <a:rPr lang="en-US" sz="788" dirty="0">
                <a:solidFill>
                  <a:prstClr val="black"/>
                </a:solidFill>
                <a:latin typeface="Verdana"/>
                <a:cs typeface="Verdana"/>
              </a:rPr>
              <a:t>, 1</a:t>
            </a:r>
            <a:r>
              <a:rPr sz="788" dirty="0">
                <a:solidFill>
                  <a:prstClr val="black"/>
                </a:solidFill>
                <a:latin typeface="Verdana"/>
                <a:cs typeface="Verdana"/>
              </a:rPr>
              <a:t>6</a:t>
            </a:r>
            <a:r>
              <a:rPr sz="788" spc="-87" dirty="0">
                <a:solidFill>
                  <a:prstClr val="black"/>
                </a:solidFill>
                <a:latin typeface="Verdana"/>
                <a:cs typeface="Verdana"/>
              </a:rPr>
              <a:t> </a:t>
            </a:r>
            <a:r>
              <a:rPr sz="788" dirty="0">
                <a:solidFill>
                  <a:prstClr val="black"/>
                </a:solidFill>
                <a:latin typeface="Verdana"/>
                <a:cs typeface="Verdana"/>
              </a:rPr>
              <a:t>MW </a:t>
            </a:r>
            <a:r>
              <a:rPr sz="788" spc="-3" dirty="0">
                <a:solidFill>
                  <a:prstClr val="black"/>
                </a:solidFill>
                <a:latin typeface="Verdana"/>
                <a:cs typeface="Verdana"/>
              </a:rPr>
              <a:t>Hydro</a:t>
            </a:r>
            <a:endParaRPr sz="788" dirty="0">
              <a:solidFill>
                <a:prstClr val="black"/>
              </a:solidFill>
              <a:latin typeface="Verdana"/>
              <a:cs typeface="Verdana"/>
            </a:endParaRPr>
          </a:p>
          <a:p>
            <a:pPr marL="70366" marR="396479" defTabSz="257175">
              <a:defRPr/>
            </a:pPr>
            <a:r>
              <a:rPr sz="788" spc="-3" dirty="0">
                <a:solidFill>
                  <a:prstClr val="black"/>
                </a:solidFill>
                <a:latin typeface="Verdana"/>
                <a:cs typeface="Verdana"/>
              </a:rPr>
              <a:t>(</a:t>
            </a:r>
            <a:r>
              <a:rPr lang="en-US" sz="788" spc="-3" dirty="0">
                <a:solidFill>
                  <a:prstClr val="black"/>
                </a:solidFill>
                <a:latin typeface="Verdana"/>
                <a:cs typeface="Verdana"/>
              </a:rPr>
              <a:t>50 MW more u</a:t>
            </a:r>
            <a:r>
              <a:rPr sz="788" dirty="0">
                <a:solidFill>
                  <a:prstClr val="black"/>
                </a:solidFill>
                <a:latin typeface="Verdana"/>
                <a:cs typeface="Verdana"/>
              </a:rPr>
              <a:t>nder</a:t>
            </a:r>
            <a:r>
              <a:rPr sz="788" spc="-53" dirty="0">
                <a:solidFill>
                  <a:prstClr val="black"/>
                </a:solidFill>
                <a:latin typeface="Verdana"/>
                <a:cs typeface="Verdana"/>
              </a:rPr>
              <a:t> </a:t>
            </a:r>
            <a:r>
              <a:rPr lang="en-US" sz="788" spc="-3" dirty="0">
                <a:solidFill>
                  <a:prstClr val="black"/>
                </a:solidFill>
                <a:latin typeface="Verdana"/>
                <a:cs typeface="Verdana"/>
              </a:rPr>
              <a:t>r</a:t>
            </a:r>
            <a:r>
              <a:rPr sz="788" spc="-3" dirty="0">
                <a:solidFill>
                  <a:prstClr val="black"/>
                </a:solidFill>
                <a:latin typeface="Verdana"/>
                <a:cs typeface="Verdana"/>
              </a:rPr>
              <a:t>eview)</a:t>
            </a:r>
            <a:endParaRPr sz="788" dirty="0">
              <a:solidFill>
                <a:prstClr val="black"/>
              </a:solidFill>
              <a:latin typeface="Verdana"/>
              <a:cs typeface="Verdana"/>
            </a:endParaRPr>
          </a:p>
          <a:p>
            <a:pPr marL="70366" marR="512564" defTabSz="257175">
              <a:defRPr/>
            </a:pPr>
            <a:r>
              <a:rPr sz="788" b="1" spc="-3" dirty="0">
                <a:solidFill>
                  <a:prstClr val="black"/>
                </a:solidFill>
                <a:latin typeface="Verdana"/>
                <a:cs typeface="Verdana"/>
              </a:rPr>
              <a:t>Installed </a:t>
            </a:r>
            <a:r>
              <a:rPr sz="788" b="1" dirty="0">
                <a:solidFill>
                  <a:prstClr val="black"/>
                </a:solidFill>
                <a:latin typeface="Verdana"/>
                <a:cs typeface="Verdana"/>
              </a:rPr>
              <a:t>PV &amp; Wind</a:t>
            </a:r>
            <a:r>
              <a:rPr lang="en-US" sz="788" b="1" dirty="0">
                <a:solidFill>
                  <a:prstClr val="black"/>
                </a:solidFill>
                <a:latin typeface="Verdana"/>
                <a:cs typeface="Verdana"/>
              </a:rPr>
              <a:t> </a:t>
            </a:r>
            <a:r>
              <a:rPr lang="en-US" sz="1575" dirty="0"/>
              <a:t>≡ </a:t>
            </a:r>
            <a:r>
              <a:rPr lang="en-US" sz="788" b="1" dirty="0">
                <a:solidFill>
                  <a:prstClr val="black"/>
                </a:solidFill>
                <a:latin typeface="Verdana"/>
                <a:cs typeface="Verdana"/>
              </a:rPr>
              <a:t>64</a:t>
            </a:r>
            <a:r>
              <a:rPr sz="788" b="1" dirty="0">
                <a:solidFill>
                  <a:prstClr val="black"/>
                </a:solidFill>
                <a:latin typeface="Verdana"/>
                <a:cs typeface="Verdana"/>
              </a:rPr>
              <a:t>% </a:t>
            </a:r>
            <a:r>
              <a:rPr sz="788" b="1" spc="-3" dirty="0">
                <a:solidFill>
                  <a:prstClr val="black"/>
                </a:solidFill>
                <a:latin typeface="Verdana"/>
                <a:cs typeface="Verdana"/>
              </a:rPr>
              <a:t>of System</a:t>
            </a:r>
            <a:r>
              <a:rPr lang="en-US" sz="788" b="1" spc="-3" dirty="0">
                <a:solidFill>
                  <a:prstClr val="black"/>
                </a:solidFill>
                <a:latin typeface="Verdana"/>
                <a:cs typeface="Verdana"/>
              </a:rPr>
              <a:t> </a:t>
            </a:r>
            <a:r>
              <a:rPr sz="788" b="1" dirty="0">
                <a:solidFill>
                  <a:prstClr val="black"/>
                </a:solidFill>
                <a:latin typeface="Verdana"/>
                <a:cs typeface="Verdana"/>
              </a:rPr>
              <a:t>Peak</a:t>
            </a:r>
            <a:endParaRPr sz="788" dirty="0">
              <a:solidFill>
                <a:prstClr val="black"/>
              </a:solidFill>
              <a:latin typeface="Verdana"/>
              <a:cs typeface="Verdana"/>
            </a:endParaRPr>
          </a:p>
        </p:txBody>
      </p:sp>
      <p:sp>
        <p:nvSpPr>
          <p:cNvPr id="24" name="object 24"/>
          <p:cNvSpPr txBox="1"/>
          <p:nvPr/>
        </p:nvSpPr>
        <p:spPr>
          <a:xfrm>
            <a:off x="1975591" y="2222947"/>
            <a:ext cx="458144" cy="138499"/>
          </a:xfrm>
          <a:prstGeom prst="rect">
            <a:avLst/>
          </a:prstGeom>
        </p:spPr>
        <p:txBody>
          <a:bodyPr vert="horz" wrap="square" lIns="0" tIns="0" rIns="0" bIns="0" rtlCol="0">
            <a:spAutoFit/>
          </a:bodyPr>
          <a:lstStyle/>
          <a:p>
            <a:pPr marL="7144" defTabSz="257175">
              <a:defRPr/>
            </a:pPr>
            <a:r>
              <a:rPr sz="900" b="1" spc="-6" dirty="0" err="1">
                <a:solidFill>
                  <a:prstClr val="black"/>
                </a:solidFill>
                <a:latin typeface="Arial"/>
                <a:cs typeface="Arial"/>
              </a:rPr>
              <a:t>Ka</a:t>
            </a:r>
            <a:r>
              <a:rPr sz="900" b="1" dirty="0" err="1">
                <a:solidFill>
                  <a:prstClr val="black"/>
                </a:solidFill>
                <a:latin typeface="Arial"/>
                <a:cs typeface="Arial"/>
              </a:rPr>
              <a:t>u</a:t>
            </a:r>
            <a:r>
              <a:rPr sz="900" b="1" spc="-6" dirty="0" err="1">
                <a:solidFill>
                  <a:prstClr val="black"/>
                </a:solidFill>
                <a:latin typeface="Arial"/>
                <a:cs typeface="Arial"/>
              </a:rPr>
              <a:t>a</a:t>
            </a:r>
            <a:r>
              <a:rPr lang="en-US" sz="900" b="1" spc="-3" dirty="0">
                <a:solidFill>
                  <a:prstClr val="black"/>
                </a:solidFill>
                <a:latin typeface="Arial"/>
                <a:cs typeface="Arial"/>
              </a:rPr>
              <a:t>ʻ</a:t>
            </a:r>
            <a:r>
              <a:rPr sz="900" b="1" dirty="0">
                <a:solidFill>
                  <a:prstClr val="black"/>
                </a:solidFill>
                <a:latin typeface="Arial"/>
                <a:cs typeface="Arial"/>
              </a:rPr>
              <a:t>i</a:t>
            </a:r>
            <a:endParaRPr sz="900" dirty="0">
              <a:solidFill>
                <a:prstClr val="black"/>
              </a:solidFill>
              <a:latin typeface="Arial"/>
              <a:cs typeface="Arial"/>
            </a:endParaRPr>
          </a:p>
        </p:txBody>
      </p:sp>
      <p:sp>
        <p:nvSpPr>
          <p:cNvPr id="27" name="object 19">
            <a:extLst>
              <a:ext uri="{FF2B5EF4-FFF2-40B4-BE49-F238E27FC236}">
                <a16:creationId xmlns:a16="http://schemas.microsoft.com/office/drawing/2014/main" id="{79F8013A-7B4F-4CEC-B37E-6467EC1E0EFA}"/>
              </a:ext>
            </a:extLst>
          </p:cNvPr>
          <p:cNvSpPr/>
          <p:nvPr/>
        </p:nvSpPr>
        <p:spPr>
          <a:xfrm flipH="1">
            <a:off x="4700449" y="2854720"/>
            <a:ext cx="53430" cy="269099"/>
          </a:xfrm>
          <a:custGeom>
            <a:avLst/>
            <a:gdLst/>
            <a:ahLst/>
            <a:cxnLst/>
            <a:rect l="l" t="t" r="r" b="b"/>
            <a:pathLst>
              <a:path w="341629" h="523239">
                <a:moveTo>
                  <a:pt x="341375" y="0"/>
                </a:moveTo>
                <a:lnTo>
                  <a:pt x="0" y="522731"/>
                </a:lnTo>
              </a:path>
            </a:pathLst>
          </a:custGeom>
          <a:ln w="9144">
            <a:solidFill>
              <a:srgbClr val="000000"/>
            </a:solidFill>
          </a:ln>
        </p:spPr>
        <p:txBody>
          <a:bodyPr wrap="square" lIns="0" tIns="0" rIns="0" bIns="0" rtlCol="0"/>
          <a:lstStyle/>
          <a:p>
            <a:pPr defTabSz="257175">
              <a:defRPr/>
            </a:pPr>
            <a:endParaRPr sz="1013">
              <a:solidFill>
                <a:prstClr val="black"/>
              </a:solidFill>
              <a:latin typeface="Trebuchet MS" panose="020B0603020202020204"/>
            </a:endParaRPr>
          </a:p>
        </p:txBody>
      </p:sp>
    </p:spTree>
    <p:extLst>
      <p:ext uri="{BB962C8B-B14F-4D97-AF65-F5344CB8AC3E}">
        <p14:creationId xmlns:p14="http://schemas.microsoft.com/office/powerpoint/2010/main" val="202223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6" y="-1460092"/>
            <a:ext cx="9147036" cy="7068164"/>
          </a:xfrm>
          <a:prstGeom prst="rect">
            <a:avLst/>
          </a:prstGeom>
        </p:spPr>
      </p:pic>
    </p:spTree>
    <p:extLst>
      <p:ext uri="{BB962C8B-B14F-4D97-AF65-F5344CB8AC3E}">
        <p14:creationId xmlns:p14="http://schemas.microsoft.com/office/powerpoint/2010/main" val="728570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720164" y="3275911"/>
            <a:ext cx="1266609" cy="369332"/>
          </a:xfrm>
          <a:prstGeom prst="rect">
            <a:avLst/>
          </a:prstGeom>
          <a:noFill/>
        </p:spPr>
        <p:txBody>
          <a:bodyPr wrap="square" rtlCol="0">
            <a:spAutoFit/>
          </a:bodyPr>
          <a:lstStyle/>
          <a:p>
            <a:pPr defTabSz="685800">
              <a:defRPr/>
            </a:pPr>
            <a:r>
              <a:rPr lang="en-US" b="1" dirty="0">
                <a:solidFill>
                  <a:prstClr val="black">
                    <a:lumMod val="50000"/>
                    <a:lumOff val="50000"/>
                  </a:prstClr>
                </a:solidFill>
                <a:latin typeface="Roboto Light" panose="02000000000000000000" pitchFamily="2" charset="0"/>
                <a:ea typeface="Roboto Light" panose="02000000000000000000" pitchFamily="2" charset="0"/>
                <a:cs typeface="Roboto" panose="02000000000000000000" pitchFamily="2" charset="0"/>
              </a:rPr>
              <a:t>Average</a:t>
            </a:r>
          </a:p>
        </p:txBody>
      </p:sp>
      <p:sp>
        <p:nvSpPr>
          <p:cNvPr id="9" name="TextBox 8"/>
          <p:cNvSpPr txBox="1"/>
          <p:nvPr/>
        </p:nvSpPr>
        <p:spPr>
          <a:xfrm>
            <a:off x="7720164" y="1821832"/>
            <a:ext cx="1266609" cy="369332"/>
          </a:xfrm>
          <a:prstGeom prst="rect">
            <a:avLst/>
          </a:prstGeom>
          <a:noFill/>
        </p:spPr>
        <p:txBody>
          <a:bodyPr wrap="square" rtlCol="0">
            <a:spAutoFit/>
          </a:bodyPr>
          <a:lstStyle/>
          <a:p>
            <a:pPr defTabSz="685800">
              <a:defRPr/>
            </a:pPr>
            <a:r>
              <a:rPr lang="en-US" b="1" dirty="0">
                <a:solidFill>
                  <a:prstClr val="black">
                    <a:lumMod val="50000"/>
                    <a:lumOff val="50000"/>
                  </a:prstClr>
                </a:solidFill>
                <a:latin typeface="Roboto Light" panose="02000000000000000000" pitchFamily="2" charset="0"/>
                <a:ea typeface="Roboto Light" panose="02000000000000000000" pitchFamily="2" charset="0"/>
                <a:cs typeface="Roboto" panose="02000000000000000000" pitchFamily="2" charset="0"/>
              </a:rPr>
              <a:t>Maximum</a:t>
            </a:r>
          </a:p>
        </p:txBody>
      </p:sp>
      <p:pic>
        <p:nvPicPr>
          <p:cNvPr id="2" name="Picture 1">
            <a:extLst>
              <a:ext uri="{FF2B5EF4-FFF2-40B4-BE49-F238E27FC236}">
                <a16:creationId xmlns:a16="http://schemas.microsoft.com/office/drawing/2014/main" id="{52F01986-11D4-4009-A219-81F7D8F31A9D}"/>
              </a:ext>
            </a:extLst>
          </p:cNvPr>
          <p:cNvPicPr>
            <a:picLocks noChangeAspect="1"/>
          </p:cNvPicPr>
          <p:nvPr/>
        </p:nvPicPr>
        <p:blipFill rotWithShape="1">
          <a:blip r:embed="rId2"/>
          <a:srcRect l="573" t="622" r="1496" b="1226"/>
          <a:stretch/>
        </p:blipFill>
        <p:spPr>
          <a:xfrm>
            <a:off x="356872" y="1057669"/>
            <a:ext cx="6841362" cy="3900556"/>
          </a:xfrm>
          <a:prstGeom prst="rect">
            <a:avLst/>
          </a:prstGeom>
        </p:spPr>
      </p:pic>
      <p:sp>
        <p:nvSpPr>
          <p:cNvPr id="10" name="Left Arrow 9"/>
          <p:cNvSpPr/>
          <p:nvPr/>
        </p:nvSpPr>
        <p:spPr>
          <a:xfrm>
            <a:off x="7222362" y="1936977"/>
            <a:ext cx="431340" cy="115198"/>
          </a:xfrm>
          <a:prstGeom prst="leftArrow">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1" name="Left Arrow 10"/>
          <p:cNvSpPr/>
          <p:nvPr/>
        </p:nvSpPr>
        <p:spPr>
          <a:xfrm>
            <a:off x="7222362" y="3391436"/>
            <a:ext cx="431340" cy="115198"/>
          </a:xfrm>
          <a:prstGeom prst="lef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defRPr/>
            </a:pPr>
            <a:endParaRPr lang="en-US" sz="1350">
              <a:solidFill>
                <a:prstClr val="white"/>
              </a:solidFill>
              <a:latin typeface="Calibri"/>
            </a:endParaRPr>
          </a:p>
        </p:txBody>
      </p:sp>
      <p:pic>
        <p:nvPicPr>
          <p:cNvPr id="4" name="Picture 3">
            <a:extLst>
              <a:ext uri="{FF2B5EF4-FFF2-40B4-BE49-F238E27FC236}">
                <a16:creationId xmlns:a16="http://schemas.microsoft.com/office/drawing/2014/main" id="{BDB47864-FF0C-4218-88A2-2B18931E12FF}"/>
              </a:ext>
            </a:extLst>
          </p:cNvPr>
          <p:cNvPicPr>
            <a:picLocks noChangeAspect="1"/>
          </p:cNvPicPr>
          <p:nvPr/>
        </p:nvPicPr>
        <p:blipFill>
          <a:blip r:embed="rId3"/>
          <a:stretch>
            <a:fillRect/>
          </a:stretch>
        </p:blipFill>
        <p:spPr>
          <a:xfrm>
            <a:off x="0" y="185275"/>
            <a:ext cx="9144000" cy="722375"/>
          </a:xfrm>
          <a:prstGeom prst="rect">
            <a:avLst/>
          </a:prstGeom>
        </p:spPr>
      </p:pic>
    </p:spTree>
    <p:extLst>
      <p:ext uri="{BB962C8B-B14F-4D97-AF65-F5344CB8AC3E}">
        <p14:creationId xmlns:p14="http://schemas.microsoft.com/office/powerpoint/2010/main" val="295744963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986AB6-7FB8-4C97-AF80-D0BF08582592}"/>
              </a:ext>
            </a:extLst>
          </p:cNvPr>
          <p:cNvPicPr>
            <a:picLocks noChangeAspect="1"/>
          </p:cNvPicPr>
          <p:nvPr/>
        </p:nvPicPr>
        <p:blipFill>
          <a:blip r:embed="rId2"/>
          <a:stretch>
            <a:fillRect/>
          </a:stretch>
        </p:blipFill>
        <p:spPr>
          <a:xfrm>
            <a:off x="-648215" y="-107343"/>
            <a:ext cx="9792215" cy="5730928"/>
          </a:xfrm>
          <a:prstGeom prst="rect">
            <a:avLst/>
          </a:prstGeom>
        </p:spPr>
      </p:pic>
      <p:pic>
        <p:nvPicPr>
          <p:cNvPr id="5" name="Picture 4">
            <a:extLst>
              <a:ext uri="{FF2B5EF4-FFF2-40B4-BE49-F238E27FC236}">
                <a16:creationId xmlns:a16="http://schemas.microsoft.com/office/drawing/2014/main" id="{4688A737-7284-4A15-94B7-170817AAF4D4}"/>
              </a:ext>
            </a:extLst>
          </p:cNvPr>
          <p:cNvPicPr>
            <a:picLocks noChangeAspect="1"/>
          </p:cNvPicPr>
          <p:nvPr/>
        </p:nvPicPr>
        <p:blipFill rotWithShape="1">
          <a:blip r:embed="rId3"/>
          <a:srcRect l="16940" b="48755"/>
          <a:stretch/>
        </p:blipFill>
        <p:spPr>
          <a:xfrm>
            <a:off x="1916774" y="123603"/>
            <a:ext cx="7227227" cy="1052623"/>
          </a:xfrm>
          <a:prstGeom prst="rect">
            <a:avLst/>
          </a:prstGeom>
        </p:spPr>
      </p:pic>
    </p:spTree>
    <p:extLst>
      <p:ext uri="{BB962C8B-B14F-4D97-AF65-F5344CB8AC3E}">
        <p14:creationId xmlns:p14="http://schemas.microsoft.com/office/powerpoint/2010/main" val="211447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A35F5-FDEB-AA44-B221-12633921FC53}"/>
              </a:ext>
            </a:extLst>
          </p:cNvPr>
          <p:cNvSpPr>
            <a:spLocks noGrp="1"/>
          </p:cNvSpPr>
          <p:nvPr>
            <p:ph type="title"/>
          </p:nvPr>
        </p:nvSpPr>
        <p:spPr>
          <a:xfrm>
            <a:off x="628650" y="209550"/>
            <a:ext cx="7886700" cy="1135063"/>
          </a:xfrm>
        </p:spPr>
        <p:txBody>
          <a:bodyPr anchor="ctr">
            <a:no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Key Hawaii PUC Dockets</a:t>
            </a:r>
          </a:p>
        </p:txBody>
      </p:sp>
      <p:sp>
        <p:nvSpPr>
          <p:cNvPr id="3" name="Content Placeholder 2">
            <a:extLst>
              <a:ext uri="{FF2B5EF4-FFF2-40B4-BE49-F238E27FC236}">
                <a16:creationId xmlns:a16="http://schemas.microsoft.com/office/drawing/2014/main" id="{BF79C572-2C03-264C-8226-037EEE39CC24}"/>
              </a:ext>
            </a:extLst>
          </p:cNvPr>
          <p:cNvSpPr>
            <a:spLocks noGrp="1"/>
          </p:cNvSpPr>
          <p:nvPr>
            <p:ph idx="1"/>
          </p:nvPr>
        </p:nvSpPr>
        <p:spPr>
          <a:xfrm>
            <a:off x="628650" y="1200150"/>
            <a:ext cx="7886700" cy="3262312"/>
          </a:xfrm>
        </p:spPr>
        <p:txBody>
          <a:bodyPr>
            <a:normAutofit fontScale="92500" lnSpcReduction="10000"/>
          </a:bodyPr>
          <a:lstStyle/>
          <a:p>
            <a:r>
              <a:rPr lang="en-US" sz="2600" dirty="0">
                <a:latin typeface="Verdana" panose="020B0604030504040204" pitchFamily="34" charset="0"/>
                <a:ea typeface="Verdana" panose="020B0604030504040204" pitchFamily="34" charset="0"/>
                <a:cs typeface="Verdana" panose="020B0604030504040204" pitchFamily="34" charset="0"/>
              </a:rPr>
              <a:t>Smart</a:t>
            </a:r>
            <a:r>
              <a:rPr lang="en-US" dirty="0">
                <a:latin typeface="Verdana" panose="020B0604030504040204" pitchFamily="34" charset="0"/>
                <a:ea typeface="Verdana" panose="020B0604030504040204" pitchFamily="34" charset="0"/>
                <a:cs typeface="Verdana" panose="020B0604030504040204" pitchFamily="34" charset="0"/>
              </a:rPr>
              <a:t> </a:t>
            </a:r>
            <a:r>
              <a:rPr lang="en-US" sz="2600" dirty="0">
                <a:latin typeface="Verdana" panose="020B0604030504040204" pitchFamily="34" charset="0"/>
                <a:ea typeface="Verdana" panose="020B0604030504040204" pitchFamily="34" charset="0"/>
                <a:cs typeface="Verdana" panose="020B0604030504040204" pitchFamily="34" charset="0"/>
              </a:rPr>
              <a:t>Export and Customer Grid Supply Plus Storage Tariffs, Order 35266, Docket 2014-0192</a:t>
            </a:r>
          </a:p>
          <a:p>
            <a:r>
              <a:rPr lang="en-US" sz="2600" dirty="0">
                <a:latin typeface="Verdana" panose="020B0604030504040204" pitchFamily="34" charset="0"/>
                <a:ea typeface="Verdana" panose="020B0604030504040204" pitchFamily="34" charset="0"/>
                <a:cs typeface="Verdana" panose="020B0604030504040204" pitchFamily="34" charset="0"/>
              </a:rPr>
              <a:t>Demand Response Tariffs for grid ancillary services, Docket 2015-0412</a:t>
            </a:r>
          </a:p>
          <a:p>
            <a:r>
              <a:rPr lang="en-US" sz="2600" dirty="0">
                <a:latin typeface="Verdana" panose="020B0604030504040204" pitchFamily="34" charset="0"/>
                <a:ea typeface="Verdana" panose="020B0604030504040204" pitchFamily="34" charset="0"/>
                <a:cs typeface="Verdana" panose="020B0604030504040204" pitchFamily="34" charset="0"/>
              </a:rPr>
              <a:t>Grid Modernization, Order 35268, Docket 2017-0226</a:t>
            </a:r>
          </a:p>
          <a:p>
            <a:r>
              <a:rPr lang="en-US" sz="2600" dirty="0">
                <a:latin typeface="Verdana" panose="020B0604030504040204" pitchFamily="34" charset="0"/>
                <a:ea typeface="Verdana" panose="020B0604030504040204" pitchFamily="34" charset="0"/>
                <a:cs typeface="Verdana" panose="020B0604030504040204" pitchFamily="34" charset="0"/>
              </a:rPr>
              <a:t>Community Based Renewable Energy Tariff, Order 34388,  issued on 2/10/17, Docket 2015-0389</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24852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8F23FF-71F1-4143-B8D9-57359C848A86}"/>
              </a:ext>
            </a:extLst>
          </p:cNvPr>
          <p:cNvPicPr>
            <a:picLocks noChangeAspect="1"/>
          </p:cNvPicPr>
          <p:nvPr/>
        </p:nvPicPr>
        <p:blipFill>
          <a:blip r:embed="rId2"/>
          <a:stretch>
            <a:fillRect/>
          </a:stretch>
        </p:blipFill>
        <p:spPr>
          <a:xfrm>
            <a:off x="457200" y="133350"/>
            <a:ext cx="7286625" cy="1500188"/>
          </a:xfrm>
          <a:prstGeom prst="rect">
            <a:avLst/>
          </a:prstGeom>
        </p:spPr>
      </p:pic>
      <p:pic>
        <p:nvPicPr>
          <p:cNvPr id="2" name="Picture 1">
            <a:extLst>
              <a:ext uri="{FF2B5EF4-FFF2-40B4-BE49-F238E27FC236}">
                <a16:creationId xmlns:a16="http://schemas.microsoft.com/office/drawing/2014/main" id="{96D17809-81B0-47F9-B087-2F60892E734D}"/>
              </a:ext>
            </a:extLst>
          </p:cNvPr>
          <p:cNvPicPr>
            <a:picLocks noChangeAspect="1"/>
          </p:cNvPicPr>
          <p:nvPr/>
        </p:nvPicPr>
        <p:blipFill>
          <a:blip r:embed="rId3"/>
          <a:stretch>
            <a:fillRect/>
          </a:stretch>
        </p:blipFill>
        <p:spPr>
          <a:xfrm>
            <a:off x="457200" y="1246813"/>
            <a:ext cx="7182506" cy="3845219"/>
          </a:xfrm>
          <a:prstGeom prst="rect">
            <a:avLst/>
          </a:prstGeom>
        </p:spPr>
      </p:pic>
    </p:spTree>
    <p:extLst>
      <p:ext uri="{BB962C8B-B14F-4D97-AF65-F5344CB8AC3E}">
        <p14:creationId xmlns:p14="http://schemas.microsoft.com/office/powerpoint/2010/main" val="807866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FC6671-A2E4-7E4E-B717-57B7820F9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 y="133350"/>
            <a:ext cx="8412480" cy="4563770"/>
          </a:xfrm>
          <a:prstGeom prst="rect">
            <a:avLst/>
          </a:prstGeom>
        </p:spPr>
      </p:pic>
    </p:spTree>
    <p:extLst>
      <p:ext uri="{BB962C8B-B14F-4D97-AF65-F5344CB8AC3E}">
        <p14:creationId xmlns:p14="http://schemas.microsoft.com/office/powerpoint/2010/main" val="1157693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l="6227"/>
          <a:stretch/>
        </p:blipFill>
        <p:spPr>
          <a:xfrm>
            <a:off x="-149192" y="-1249277"/>
            <a:ext cx="9442383" cy="6712944"/>
          </a:xfrm>
          <a:prstGeom prst="rect">
            <a:avLst/>
          </a:prstGeom>
          <a:solidFill>
            <a:schemeClr val="tx1"/>
          </a:solidFill>
        </p:spPr>
      </p:pic>
    </p:spTree>
    <p:extLst>
      <p:ext uri="{BB962C8B-B14F-4D97-AF65-F5344CB8AC3E}">
        <p14:creationId xmlns:p14="http://schemas.microsoft.com/office/powerpoint/2010/main" val="24128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53000" contrast="-20000"/>
                    </a14:imgEffect>
                  </a14:imgLayer>
                </a14:imgProps>
              </a:ext>
              <a:ext uri="{28A0092B-C50C-407E-A947-70E740481C1C}">
                <a14:useLocalDpi xmlns:a14="http://schemas.microsoft.com/office/drawing/2010/main" val="0"/>
              </a:ext>
            </a:extLst>
          </a:blip>
          <a:stretch>
            <a:fillRect/>
          </a:stretch>
        </p:blipFill>
        <p:spPr>
          <a:xfrm>
            <a:off x="-665864" y="1"/>
            <a:ext cx="10369403" cy="5184701"/>
          </a:xfrm>
          <a:prstGeom prst="rect">
            <a:avLst/>
          </a:prstGeom>
        </p:spPr>
      </p:pic>
      <p:sp>
        <p:nvSpPr>
          <p:cNvPr id="2" name="Title 1"/>
          <p:cNvSpPr>
            <a:spLocks noGrp="1"/>
          </p:cNvSpPr>
          <p:nvPr>
            <p:ph type="ctrTitle"/>
          </p:nvPr>
        </p:nvSpPr>
        <p:spPr>
          <a:xfrm>
            <a:off x="350875" y="502390"/>
            <a:ext cx="8428961" cy="4393904"/>
          </a:xfrm>
          <a:noFill/>
        </p:spPr>
        <p:txBody>
          <a:bodyPr anchor="t" anchorCtr="0">
            <a:noAutofit/>
          </a:bodyPr>
          <a:lstStyle/>
          <a:p>
            <a:pPr algn="l"/>
            <a:r>
              <a:rPr lang="en-US" sz="3000" b="1" dirty="0">
                <a:solidFill>
                  <a:schemeClr val="accent1">
                    <a:lumMod val="50000"/>
                  </a:schemeClr>
                </a:solidFill>
                <a:latin typeface="Greycliff CF Heavy" panose="00000A00000000000000" pitchFamily="50" charset="0"/>
                <a:cs typeface="Rubik" panose="00000500000000000000" pitchFamily="2" charset="-79"/>
              </a:rPr>
              <a:t>Unsubsidized solar energy price record lows</a:t>
            </a:r>
            <a:br>
              <a:rPr lang="en-US" sz="3000" dirty="0">
                <a:solidFill>
                  <a:schemeClr val="bg2">
                    <a:lumMod val="25000"/>
                  </a:schemeClr>
                </a:solidFill>
                <a:latin typeface="Rubik" panose="00000500000000000000" pitchFamily="2" charset="-79"/>
                <a:cs typeface="Rubik" panose="00000500000000000000" pitchFamily="2" charset="-79"/>
              </a:rPr>
            </a:br>
            <a:br>
              <a:rPr lang="en-US" sz="1050" dirty="0">
                <a:solidFill>
                  <a:schemeClr val="bg2">
                    <a:lumMod val="25000"/>
                  </a:schemeClr>
                </a:solidFill>
                <a:latin typeface="Rubik" panose="00000500000000000000" pitchFamily="2" charset="-79"/>
                <a:cs typeface="Rubik" panose="00000500000000000000" pitchFamily="2" charset="-79"/>
              </a:rPr>
            </a:br>
            <a:br>
              <a:rPr lang="en-US" sz="2400" dirty="0">
                <a:solidFill>
                  <a:schemeClr val="bg2">
                    <a:lumMod val="25000"/>
                  </a:schemeClr>
                </a:solidFill>
                <a:latin typeface="Rubik" panose="00000500000000000000" pitchFamily="2" charset="-79"/>
                <a:cs typeface="Rubik" panose="00000500000000000000" pitchFamily="2" charset="-79"/>
              </a:rPr>
            </a:br>
            <a:r>
              <a:rPr lang="en-US" sz="3000" dirty="0">
                <a:latin typeface="Avenir LT Std 35 Light" panose="020B0402020203020204" pitchFamily="34" charset="0"/>
                <a:cs typeface="Rubik light" panose="00000400000000000000" pitchFamily="2" charset="-79"/>
              </a:rPr>
              <a:t>March 2016:		</a:t>
            </a:r>
            <a:r>
              <a:rPr lang="en-US" sz="3000" dirty="0">
                <a:latin typeface="Avenir LT Std 65 Medium" panose="020B0603020203020204" pitchFamily="34" charset="0"/>
                <a:cs typeface="Rubik" panose="00000500000000000000" pitchFamily="2" charset="-79"/>
              </a:rPr>
              <a:t>3.6</a:t>
            </a:r>
            <a:r>
              <a:rPr lang="en-US" sz="3000" dirty="0">
                <a:latin typeface="Avenir LT Std 35 Light" panose="020B0402020203020204" pitchFamily="34" charset="0"/>
                <a:cs typeface="Rubik" panose="00000500000000000000" pitchFamily="2" charset="-79"/>
              </a:rPr>
              <a:t> cents </a:t>
            </a:r>
            <a:r>
              <a:rPr lang="en-US" sz="3000" dirty="0">
                <a:latin typeface="Avenir LT Std 35 Light" panose="020B0402020203020204" pitchFamily="34" charset="0"/>
                <a:cs typeface="Rubik light" panose="00000400000000000000" pitchFamily="2" charset="-79"/>
              </a:rPr>
              <a:t>per kWh (Mexico)</a:t>
            </a:r>
            <a:br>
              <a:rPr lang="en-US" sz="3000" dirty="0">
                <a:latin typeface="Avenir LT Std 35 Light" panose="020B0402020203020204" pitchFamily="34" charset="0"/>
                <a:cs typeface="Rubik light" panose="00000400000000000000" pitchFamily="2" charset="-79"/>
              </a:rPr>
            </a:br>
            <a:br>
              <a:rPr lang="en-US" sz="3000" dirty="0">
                <a:latin typeface="Avenir LT Std 35 Light" panose="020B0402020203020204" pitchFamily="34" charset="0"/>
                <a:cs typeface="Rubik light" panose="00000400000000000000" pitchFamily="2" charset="-79"/>
              </a:rPr>
            </a:br>
            <a:r>
              <a:rPr lang="en-US" sz="3000" dirty="0">
                <a:latin typeface="Avenir LT Std 35 Light" panose="020B0402020203020204" pitchFamily="34" charset="0"/>
                <a:cs typeface="Rubik light" panose="00000400000000000000" pitchFamily="2" charset="-79"/>
              </a:rPr>
              <a:t>May 2016:		</a:t>
            </a:r>
            <a:r>
              <a:rPr lang="en-US" sz="3000" dirty="0">
                <a:latin typeface="Avenir LT Std 65 Medium" panose="020B0603020203020204" pitchFamily="34" charset="0"/>
                <a:cs typeface="Rubik" panose="00000500000000000000" pitchFamily="2" charset="-79"/>
              </a:rPr>
              <a:t>2.99</a:t>
            </a:r>
            <a:r>
              <a:rPr lang="en-US" sz="3000" dirty="0">
                <a:latin typeface="Avenir LT Std 35 Light" panose="020B0402020203020204" pitchFamily="34" charset="0"/>
                <a:cs typeface="Rubik" panose="00000500000000000000" pitchFamily="2" charset="-79"/>
              </a:rPr>
              <a:t> cents </a:t>
            </a:r>
            <a:r>
              <a:rPr lang="en-US" sz="3000" dirty="0">
                <a:latin typeface="Avenir LT Std 35 Light" panose="020B0402020203020204" pitchFamily="34" charset="0"/>
                <a:cs typeface="Rubik light" panose="00000400000000000000" pitchFamily="2" charset="-79"/>
              </a:rPr>
              <a:t>per kWh</a:t>
            </a:r>
            <a:br>
              <a:rPr lang="en-US" sz="3000" dirty="0">
                <a:latin typeface="Avenir LT Std 35 Light" panose="020B0402020203020204" pitchFamily="34" charset="0"/>
                <a:cs typeface="Rubik light" panose="00000400000000000000" pitchFamily="2" charset="-79"/>
              </a:rPr>
            </a:br>
            <a:r>
              <a:rPr lang="en-US" sz="3000" dirty="0">
                <a:latin typeface="Avenir LT Std 35 Light" panose="020B0402020203020204" pitchFamily="34" charset="0"/>
                <a:cs typeface="Rubik light" panose="00000400000000000000" pitchFamily="2" charset="-79"/>
              </a:rPr>
              <a:t>				(Dubai Electricity and 	 				Authority for Water)</a:t>
            </a:r>
            <a:br>
              <a:rPr lang="en-US" sz="3000" dirty="0">
                <a:latin typeface="Avenir LT Std 35 Light" panose="020B0402020203020204" pitchFamily="34" charset="0"/>
                <a:cs typeface="Rubik light" panose="00000400000000000000" pitchFamily="2" charset="-79"/>
              </a:rPr>
            </a:br>
            <a:br>
              <a:rPr lang="en-US" sz="3000" dirty="0">
                <a:latin typeface="Avenir LT Std 35 Light" panose="020B0402020203020204" pitchFamily="34" charset="0"/>
                <a:cs typeface="Rubik light" panose="00000400000000000000" pitchFamily="2" charset="-79"/>
              </a:rPr>
            </a:br>
            <a:r>
              <a:rPr lang="en-US" sz="3000" dirty="0">
                <a:latin typeface="Avenir LT Std 35 Light" panose="020B0402020203020204" pitchFamily="34" charset="0"/>
                <a:cs typeface="Rubik light" panose="00000400000000000000" pitchFamily="2" charset="-79"/>
              </a:rPr>
              <a:t>August 2016:	</a:t>
            </a:r>
            <a:r>
              <a:rPr lang="en-US" sz="3000" dirty="0">
                <a:latin typeface="Avenir LT Std 65 Medium" panose="020B0603020203020204" pitchFamily="34" charset="0"/>
                <a:cs typeface="Rubik" panose="00000500000000000000" pitchFamily="2" charset="-79"/>
              </a:rPr>
              <a:t>2.91</a:t>
            </a:r>
            <a:r>
              <a:rPr lang="en-US" sz="3000" dirty="0">
                <a:latin typeface="Avenir LT Std 35 Light" panose="020B0402020203020204" pitchFamily="34" charset="0"/>
                <a:cs typeface="Rubik" panose="00000500000000000000" pitchFamily="2" charset="-79"/>
              </a:rPr>
              <a:t> cents </a:t>
            </a:r>
            <a:r>
              <a:rPr lang="en-US" sz="3000" dirty="0">
                <a:latin typeface="Avenir LT Std 35 Light" panose="020B0402020203020204" pitchFamily="34" charset="0"/>
                <a:cs typeface="Rubik light" panose="00000400000000000000" pitchFamily="2" charset="-79"/>
              </a:rPr>
              <a:t>per kWh (Chile)</a:t>
            </a:r>
            <a:endParaRPr lang="en-US" sz="1500" dirty="0">
              <a:latin typeface="Avenir LT Std 35 Light" panose="020B0402020203020204" pitchFamily="34" charset="0"/>
              <a:cs typeface="Rubik light" panose="00000400000000000000" pitchFamily="2" charset="-79"/>
            </a:endParaRPr>
          </a:p>
        </p:txBody>
      </p:sp>
    </p:spTree>
    <p:extLst>
      <p:ext uri="{BB962C8B-B14F-4D97-AF65-F5344CB8AC3E}">
        <p14:creationId xmlns:p14="http://schemas.microsoft.com/office/powerpoint/2010/main" val="173987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E509C-97A3-BA4C-AAB2-65AF2A201BF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88986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5084EE-105A-45A3-A793-AE8D58F6A6B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1096" t="792" r="1018" b="1168"/>
          <a:stretch/>
        </p:blipFill>
        <p:spPr>
          <a:xfrm>
            <a:off x="228600" y="824065"/>
            <a:ext cx="7191954" cy="4320926"/>
          </a:xfrm>
          <a:prstGeom prst="rect">
            <a:avLst/>
          </a:prstGeom>
        </p:spPr>
      </p:pic>
      <p:pic>
        <p:nvPicPr>
          <p:cNvPr id="4" name="Picture 3">
            <a:extLst>
              <a:ext uri="{FF2B5EF4-FFF2-40B4-BE49-F238E27FC236}">
                <a16:creationId xmlns:a16="http://schemas.microsoft.com/office/drawing/2014/main" id="{F50777A7-8E14-40D7-902B-EA5470036BE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1974359" y="45209"/>
            <a:ext cx="6287045" cy="644708"/>
          </a:xfrm>
          <a:prstGeom prst="rect">
            <a:avLst/>
          </a:prstGeom>
        </p:spPr>
      </p:pic>
      <p:cxnSp>
        <p:nvCxnSpPr>
          <p:cNvPr id="15" name="Straight Connector 14">
            <a:extLst>
              <a:ext uri="{FF2B5EF4-FFF2-40B4-BE49-F238E27FC236}">
                <a16:creationId xmlns:a16="http://schemas.microsoft.com/office/drawing/2014/main" id="{3337416B-888A-4399-AFF0-F1BF34A22BD9}"/>
              </a:ext>
            </a:extLst>
          </p:cNvPr>
          <p:cNvCxnSpPr/>
          <p:nvPr/>
        </p:nvCxnSpPr>
        <p:spPr>
          <a:xfrm>
            <a:off x="1527644" y="1603698"/>
            <a:ext cx="6088712" cy="0"/>
          </a:xfrm>
          <a:prstGeom prst="line">
            <a:avLst/>
          </a:prstGeom>
          <a:ln w="76200">
            <a:prstDash val="dash"/>
            <a:headEnd type="none" w="med" len="med"/>
            <a:tailEnd type="triangle" w="med" len="med"/>
          </a:ln>
        </p:spPr>
        <p:style>
          <a:lnRef idx="3">
            <a:schemeClr val="accent6"/>
          </a:lnRef>
          <a:fillRef idx="0">
            <a:schemeClr val="accent6"/>
          </a:fillRef>
          <a:effectRef idx="2">
            <a:schemeClr val="accent6"/>
          </a:effectRef>
          <a:fontRef idx="minor">
            <a:schemeClr val="tx1"/>
          </a:fontRef>
        </p:style>
      </p:cxnSp>
      <p:pic>
        <p:nvPicPr>
          <p:cNvPr id="17" name="Picture 16">
            <a:extLst>
              <a:ext uri="{FF2B5EF4-FFF2-40B4-BE49-F238E27FC236}">
                <a16:creationId xmlns:a16="http://schemas.microsoft.com/office/drawing/2014/main" id="{D860E457-8796-42AC-8366-AC83354A63B6}"/>
              </a:ext>
            </a:extLst>
          </p:cNvPr>
          <p:cNvPicPr>
            <a:picLocks noChangeAspect="1"/>
          </p:cNvPicPr>
          <p:nvPr/>
        </p:nvPicPr>
        <p:blipFill>
          <a:blip r:embed="rId6"/>
          <a:stretch>
            <a:fillRect/>
          </a:stretch>
        </p:blipFill>
        <p:spPr>
          <a:xfrm>
            <a:off x="4426890" y="1314874"/>
            <a:ext cx="4275191" cy="429806"/>
          </a:xfrm>
          <a:prstGeom prst="rect">
            <a:avLst/>
          </a:prstGeom>
        </p:spPr>
      </p:pic>
      <p:pic>
        <p:nvPicPr>
          <p:cNvPr id="6" name="Picture 5">
            <a:extLst>
              <a:ext uri="{FF2B5EF4-FFF2-40B4-BE49-F238E27FC236}">
                <a16:creationId xmlns:a16="http://schemas.microsoft.com/office/drawing/2014/main" id="{D40567B1-72A4-4ACD-B74F-66262E7AB799}"/>
              </a:ext>
            </a:extLst>
          </p:cNvPr>
          <p:cNvPicPr>
            <a:picLocks noChangeAspect="1"/>
          </p:cNvPicPr>
          <p:nvPr/>
        </p:nvPicPr>
        <p:blipFill>
          <a:blip r:embed="rId7"/>
          <a:stretch>
            <a:fillRect/>
          </a:stretch>
        </p:blipFill>
        <p:spPr>
          <a:xfrm>
            <a:off x="1806692" y="2072952"/>
            <a:ext cx="1298561" cy="1298561"/>
          </a:xfrm>
          <a:prstGeom prst="rect">
            <a:avLst/>
          </a:prstGeom>
        </p:spPr>
      </p:pic>
      <p:pic>
        <p:nvPicPr>
          <p:cNvPr id="7" name="Picture 6">
            <a:extLst>
              <a:ext uri="{FF2B5EF4-FFF2-40B4-BE49-F238E27FC236}">
                <a16:creationId xmlns:a16="http://schemas.microsoft.com/office/drawing/2014/main" id="{19640F39-AEEC-4C82-865B-D8A7098034D3}"/>
              </a:ext>
            </a:extLst>
          </p:cNvPr>
          <p:cNvPicPr>
            <a:picLocks noChangeAspect="1"/>
          </p:cNvPicPr>
          <p:nvPr/>
        </p:nvPicPr>
        <p:blipFill>
          <a:blip r:embed="rId8"/>
          <a:stretch>
            <a:fillRect/>
          </a:stretch>
        </p:blipFill>
        <p:spPr>
          <a:xfrm>
            <a:off x="3630772" y="2634072"/>
            <a:ext cx="1303133" cy="1303133"/>
          </a:xfrm>
          <a:prstGeom prst="rect">
            <a:avLst/>
          </a:prstGeom>
        </p:spPr>
      </p:pic>
      <p:pic>
        <p:nvPicPr>
          <p:cNvPr id="8" name="Picture 7">
            <a:extLst>
              <a:ext uri="{FF2B5EF4-FFF2-40B4-BE49-F238E27FC236}">
                <a16:creationId xmlns:a16="http://schemas.microsoft.com/office/drawing/2014/main" id="{B093971D-6514-4063-8479-EEDF2C1ECB92}"/>
              </a:ext>
            </a:extLst>
          </p:cNvPr>
          <p:cNvPicPr>
            <a:picLocks noChangeAspect="1"/>
          </p:cNvPicPr>
          <p:nvPr/>
        </p:nvPicPr>
        <p:blipFill>
          <a:blip r:embed="rId9"/>
          <a:stretch>
            <a:fillRect/>
          </a:stretch>
        </p:blipFill>
        <p:spPr>
          <a:xfrm>
            <a:off x="5006085" y="2807116"/>
            <a:ext cx="1298561" cy="1303133"/>
          </a:xfrm>
          <a:prstGeom prst="rect">
            <a:avLst/>
          </a:prstGeom>
        </p:spPr>
      </p:pic>
      <p:pic>
        <p:nvPicPr>
          <p:cNvPr id="5" name="Picture 4">
            <a:extLst>
              <a:ext uri="{FF2B5EF4-FFF2-40B4-BE49-F238E27FC236}">
                <a16:creationId xmlns:a16="http://schemas.microsoft.com/office/drawing/2014/main" id="{8734D24E-7043-4F53-A1AE-A1EAE8B16ACF}"/>
              </a:ext>
            </a:extLst>
          </p:cNvPr>
          <p:cNvPicPr>
            <a:picLocks noChangeAspect="1"/>
          </p:cNvPicPr>
          <p:nvPr/>
        </p:nvPicPr>
        <p:blipFill>
          <a:blip r:embed="rId10"/>
          <a:stretch>
            <a:fillRect/>
          </a:stretch>
        </p:blipFill>
        <p:spPr>
          <a:xfrm>
            <a:off x="6376826" y="3204568"/>
            <a:ext cx="1303133" cy="1303133"/>
          </a:xfrm>
          <a:prstGeom prst="rect">
            <a:avLst/>
          </a:prstGeom>
        </p:spPr>
      </p:pic>
    </p:spTree>
    <p:extLst>
      <p:ext uri="{BB962C8B-B14F-4D97-AF65-F5344CB8AC3E}">
        <p14:creationId xmlns:p14="http://schemas.microsoft.com/office/powerpoint/2010/main" val="276946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BE18B-4574-234C-9D5E-4FAD8ACAA244}"/>
              </a:ext>
            </a:extLst>
          </p:cNvPr>
          <p:cNvSpPr>
            <a:spLocks noGrp="1"/>
          </p:cNvSpPr>
          <p:nvPr>
            <p:ph type="title"/>
          </p:nvPr>
        </p:nvSpPr>
        <p:spPr>
          <a:xfrm>
            <a:off x="304800" y="57150"/>
            <a:ext cx="7886700" cy="993775"/>
          </a:xfrm>
        </p:spPr>
        <p:txBody>
          <a:bodyPr>
            <a:norm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Other Key PUC dockets </a:t>
            </a:r>
            <a:br>
              <a:rPr lang="en-US" sz="3000" b="1" dirty="0">
                <a:latin typeface="Verdana" panose="020B0604030504040204" pitchFamily="34" charset="0"/>
                <a:ea typeface="Verdana" panose="020B0604030504040204" pitchFamily="34" charset="0"/>
                <a:cs typeface="Verdana" panose="020B0604030504040204" pitchFamily="34" charset="0"/>
              </a:rPr>
            </a:br>
            <a:endParaRPr lang="en-US" sz="30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a:extLst>
              <a:ext uri="{FF2B5EF4-FFF2-40B4-BE49-F238E27FC236}">
                <a16:creationId xmlns:a16="http://schemas.microsoft.com/office/drawing/2014/main" id="{BD974375-8484-A340-AE06-D394B9279EEB}"/>
              </a:ext>
            </a:extLst>
          </p:cNvPr>
          <p:cNvSpPr>
            <a:spLocks noGrp="1"/>
          </p:cNvSpPr>
          <p:nvPr>
            <p:ph idx="1"/>
          </p:nvPr>
        </p:nvSpPr>
        <p:spPr>
          <a:xfrm>
            <a:off x="533400" y="742950"/>
            <a:ext cx="8305800" cy="4343400"/>
          </a:xfrm>
        </p:spPr>
        <p:txBody>
          <a:bodyPr>
            <a:noAutofit/>
          </a:bodyPr>
          <a:lstStyle/>
          <a:p>
            <a:pPr marL="0" indent="-200025" algn="just" defTabSz="257175">
              <a:defRPr/>
            </a:pPr>
            <a:r>
              <a:rPr lang="en-US" sz="1600" dirty="0">
                <a:latin typeface="Verdana" panose="020B0604030504040204" pitchFamily="34" charset="0"/>
                <a:ea typeface="Verdana" panose="020B0604030504040204" pitchFamily="34" charset="0"/>
                <a:cs typeface="Verdana" panose="020B0604030504040204" pitchFamily="34" charset="0"/>
              </a:rPr>
              <a:t>Hawaii PUC is investigating the implementation of performance based regulation and the establishment of performance metrics in Docket 2018-0088</a:t>
            </a:r>
          </a:p>
          <a:p>
            <a:pPr marL="0" indent="-200025" algn="just" defTabSz="257175">
              <a:defRP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0" indent="-200025" algn="just" defTabSz="257175">
              <a:defRPr/>
            </a:pPr>
            <a:r>
              <a:rPr lang="en-US" sz="1600" dirty="0">
                <a:latin typeface="Verdana" panose="020B0604030504040204" pitchFamily="34" charset="0"/>
                <a:ea typeface="Verdana" panose="020B0604030504040204" pitchFamily="34" charset="0"/>
                <a:cs typeface="Verdana" panose="020B0604030504040204" pitchFamily="34" charset="0"/>
              </a:rPr>
              <a:t>Hawaii PUC Docket 2018-0163 is underway to provide the regulatory framework for the establishment of microgrid services tariff rules; Puerto Rico already adopted microgrid regulations in June 2018</a:t>
            </a:r>
          </a:p>
          <a:p>
            <a:pPr marL="0" indent="-200025" algn="just" defTabSz="257175">
              <a:defRP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0" indent="-200025" algn="just" defTabSz="257175">
              <a:defRPr/>
            </a:pPr>
            <a:r>
              <a:rPr lang="en-US" sz="1600" dirty="0">
                <a:latin typeface="Verdana" panose="020B0604030504040204" pitchFamily="34" charset="0"/>
                <a:ea typeface="Verdana" panose="020B0604030504040204" pitchFamily="34" charset="0"/>
                <a:cs typeface="Verdana" panose="020B0604030504040204" pitchFamily="34" charset="0"/>
              </a:rPr>
              <a:t>Hawaii PUC reviewing Hawaiian Electric’s electrification of transportation (EOT) strategic roadmap filed in March 2018 and updated on November 29, 2018 in Docket 2016-0168.  The proposed EOT roadmap is available at </a:t>
            </a:r>
            <a:r>
              <a:rPr lang="en-US" sz="1600" dirty="0">
                <a:latin typeface="Verdana" panose="020B0604030504040204" pitchFamily="34" charset="0"/>
                <a:ea typeface="Verdana" panose="020B0604030504040204" pitchFamily="34" charset="0"/>
                <a:cs typeface="Verdana" panose="020B0604030504040204" pitchFamily="34" charset="0"/>
                <a:hlinkClick r:id="rId2"/>
              </a:rPr>
              <a:t>www.hawaiianelectric.com/EoT</a:t>
            </a:r>
            <a:endParaRPr lang="en-US" sz="1600" dirty="0">
              <a:latin typeface="Verdana" panose="020B0604030504040204" pitchFamily="34" charset="0"/>
              <a:ea typeface="Verdana" panose="020B0604030504040204" pitchFamily="34" charset="0"/>
              <a:cs typeface="Verdana" panose="020B0604030504040204" pitchFamily="34" charset="0"/>
            </a:endParaRPr>
          </a:p>
          <a:p>
            <a:pPr marL="0" indent="-200025" algn="just" defTabSz="257175">
              <a:defRP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0" indent="-200025" algn="just" defTabSz="257175">
              <a:defRPr/>
            </a:pPr>
            <a:r>
              <a:rPr lang="en-US" sz="1600" dirty="0">
                <a:latin typeface="Verdana" panose="020B0604030504040204" pitchFamily="34" charset="0"/>
                <a:ea typeface="Verdana" panose="020B0604030504040204" pitchFamily="34" charset="0"/>
                <a:cs typeface="Verdana" panose="020B0604030504040204" pitchFamily="34" charset="0"/>
              </a:rPr>
              <a:t>In Docket 2018-0165 Hawaii PUC is reviewing Hawaiian Electric’s integrated grid plan (IGP) Report filed in July 2018 to provide guidance and directives where necessary and appropriate regarding the integrated grid planning process</a:t>
            </a:r>
          </a:p>
          <a:p>
            <a:pPr marL="417910" lvl="1" indent="-160735" defTabSz="257175">
              <a:defRPr/>
            </a:pPr>
            <a:endParaRPr lang="en-US" sz="1600" dirty="0">
              <a:latin typeface="Verdana" panose="020B0604030504040204" pitchFamily="34" charset="0"/>
              <a:ea typeface="Verdana" panose="020B0604030504040204" pitchFamily="34" charset="0"/>
              <a:cs typeface="Verdana" panose="020B0604030504040204" pitchFamily="34" charset="0"/>
            </a:endParaRPr>
          </a:p>
          <a:p>
            <a:pPr marL="417910" lvl="1" indent="-160735" defTabSz="257175">
              <a:defRPr/>
            </a:pPr>
            <a:endParaRPr lang="en-US" sz="1600" dirty="0">
              <a:latin typeface="Verdana" panose="020B0604030504040204" pitchFamily="34" charset="0"/>
              <a:ea typeface="Verdana" panose="020B0604030504040204" pitchFamily="34" charset="0"/>
              <a:cs typeface="Verdana" panose="020B0604030504040204" pitchFamily="34" charset="0"/>
            </a:endParaRPr>
          </a:p>
          <a:p>
            <a:pPr marL="417910" lvl="1" indent="-160735" defTabSz="257175">
              <a:defRPr/>
            </a:pPr>
            <a:endParaRPr lang="en-US" sz="1600" dirty="0">
              <a:latin typeface="Verdana" panose="020B0604030504040204" pitchFamily="34" charset="0"/>
              <a:ea typeface="Verdana" panose="020B0604030504040204" pitchFamily="34" charset="0"/>
              <a:cs typeface="Verdana" panose="020B0604030504040204" pitchFamily="34" charset="0"/>
            </a:endParaRPr>
          </a:p>
          <a:p>
            <a:endParaRPr lang="en-US" sz="1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12994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waii_533.jpg"/>
          <p:cNvPicPr>
            <a:picLocks noChangeAspect="1"/>
          </p:cNvPicPr>
          <p:nvPr/>
        </p:nvPicPr>
        <p:blipFill>
          <a:blip r:embed="rId3"/>
          <a:stretch>
            <a:fillRect/>
          </a:stretch>
        </p:blipFill>
        <p:spPr>
          <a:xfrm>
            <a:off x="-285735" y="-802619"/>
            <a:ext cx="9970343" cy="6360069"/>
          </a:xfrm>
          <a:prstGeom prst="rect">
            <a:avLst/>
          </a:prstGeom>
        </p:spPr>
      </p:pic>
      <p:sp>
        <p:nvSpPr>
          <p:cNvPr id="3" name="Oval 2"/>
          <p:cNvSpPr/>
          <p:nvPr/>
        </p:nvSpPr>
        <p:spPr>
          <a:xfrm>
            <a:off x="1900940" y="319064"/>
            <a:ext cx="867100" cy="85104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45">
              <a:defRPr/>
            </a:pPr>
            <a:endParaRPr lang="en-US" sz="1350">
              <a:solidFill>
                <a:prstClr val="white"/>
              </a:solidFill>
              <a:latin typeface="Calibri"/>
            </a:endParaRPr>
          </a:p>
        </p:txBody>
      </p:sp>
      <p:sp>
        <p:nvSpPr>
          <p:cNvPr id="5" name="Oval 4"/>
          <p:cNvSpPr/>
          <p:nvPr/>
        </p:nvSpPr>
        <p:spPr>
          <a:xfrm>
            <a:off x="3742845" y="1100915"/>
            <a:ext cx="867100" cy="85104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45">
              <a:defRPr/>
            </a:pPr>
            <a:endParaRPr lang="en-US" sz="1350">
              <a:solidFill>
                <a:prstClr val="white"/>
              </a:solidFill>
              <a:latin typeface="Calibri"/>
            </a:endParaRPr>
          </a:p>
        </p:txBody>
      </p:sp>
      <p:sp>
        <p:nvSpPr>
          <p:cNvPr id="6" name="Oval 5"/>
          <p:cNvSpPr/>
          <p:nvPr/>
        </p:nvSpPr>
        <p:spPr>
          <a:xfrm>
            <a:off x="5584751" y="1986463"/>
            <a:ext cx="867100" cy="85104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45">
              <a:defRPr/>
            </a:pPr>
            <a:endParaRPr lang="en-US" sz="1350">
              <a:solidFill>
                <a:prstClr val="white"/>
              </a:solidFill>
              <a:latin typeface="Calibri"/>
            </a:endParaRPr>
          </a:p>
        </p:txBody>
      </p:sp>
      <p:sp>
        <p:nvSpPr>
          <p:cNvPr id="7" name="Oval 6"/>
          <p:cNvSpPr/>
          <p:nvPr/>
        </p:nvSpPr>
        <p:spPr>
          <a:xfrm>
            <a:off x="4877739" y="1519835"/>
            <a:ext cx="867100" cy="85104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45">
              <a:defRPr/>
            </a:pPr>
            <a:endParaRPr lang="en-US" sz="1350">
              <a:solidFill>
                <a:prstClr val="white"/>
              </a:solidFill>
              <a:latin typeface="Calibri"/>
            </a:endParaRPr>
          </a:p>
        </p:txBody>
      </p:sp>
      <p:sp>
        <p:nvSpPr>
          <p:cNvPr id="8" name="Oval 7"/>
          <p:cNvSpPr/>
          <p:nvPr/>
        </p:nvSpPr>
        <p:spPr>
          <a:xfrm>
            <a:off x="6018301" y="2763364"/>
            <a:ext cx="2054009" cy="2015972"/>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45">
              <a:defRPr/>
            </a:pPr>
            <a:endParaRPr lang="en-US" sz="1350">
              <a:solidFill>
                <a:prstClr val="white"/>
              </a:solidFill>
              <a:latin typeface="Calibri"/>
            </a:endParaRPr>
          </a:p>
        </p:txBody>
      </p:sp>
      <p:sp>
        <p:nvSpPr>
          <p:cNvPr id="9" name="Oval 8"/>
          <p:cNvSpPr/>
          <p:nvPr/>
        </p:nvSpPr>
        <p:spPr>
          <a:xfrm>
            <a:off x="5164566" y="2117600"/>
            <a:ext cx="330515" cy="324394"/>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745">
              <a:defRPr/>
            </a:pPr>
            <a:endParaRPr lang="en-US" sz="1350">
              <a:solidFill>
                <a:prstClr val="white"/>
              </a:solidFill>
              <a:latin typeface="Calibri"/>
            </a:endParaRPr>
          </a:p>
        </p:txBody>
      </p:sp>
    </p:spTree>
    <p:extLst>
      <p:ext uri="{BB962C8B-B14F-4D97-AF65-F5344CB8AC3E}">
        <p14:creationId xmlns:p14="http://schemas.microsoft.com/office/powerpoint/2010/main" val="414324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000"/>
                            </p:stCondLst>
                            <p:childTnLst>
                              <p:par>
                                <p:cTn id="29" presetID="53"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par>
                          <p:cTn id="34" fill="hold">
                            <p:stCondLst>
                              <p:cond delay="2500"/>
                            </p:stCondLst>
                            <p:childTnLst>
                              <p:par>
                                <p:cTn id="35" presetID="53"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75" b="2737"/>
          <a:stretch/>
        </p:blipFill>
        <p:spPr>
          <a:xfrm>
            <a:off x="4800601" y="0"/>
            <a:ext cx="3012889" cy="5120640"/>
          </a:xfrm>
          <a:prstGeom prst="rect">
            <a:avLst/>
          </a:prstGeom>
        </p:spPr>
      </p:pic>
      <p:pic>
        <p:nvPicPr>
          <p:cNvPr id="3" name="Picture 2"/>
          <p:cNvPicPr>
            <a:picLocks noChangeAspect="1"/>
          </p:cNvPicPr>
          <p:nvPr/>
        </p:nvPicPr>
        <p:blipFill rotWithShape="1">
          <a:blip r:embed="rId3"/>
          <a:srcRect l="-245" t="-330" r="26557" b="75616"/>
          <a:stretch/>
        </p:blipFill>
        <p:spPr>
          <a:xfrm>
            <a:off x="1099966" y="92654"/>
            <a:ext cx="2484647" cy="1237634"/>
          </a:xfrm>
          <a:prstGeom prst="rect">
            <a:avLst/>
          </a:prstGeom>
        </p:spPr>
      </p:pic>
      <p:pic>
        <p:nvPicPr>
          <p:cNvPr id="4" name="Picture 3"/>
          <p:cNvPicPr>
            <a:picLocks noChangeAspect="1"/>
          </p:cNvPicPr>
          <p:nvPr/>
        </p:nvPicPr>
        <p:blipFill rotWithShape="1">
          <a:blip r:embed="rId3"/>
          <a:srcRect t="26557"/>
          <a:stretch/>
        </p:blipFill>
        <p:spPr>
          <a:xfrm>
            <a:off x="521580" y="1247661"/>
            <a:ext cx="3371850" cy="3677869"/>
          </a:xfrm>
          <a:prstGeom prst="rect">
            <a:avLst/>
          </a:prstGeom>
        </p:spPr>
      </p:pic>
      <p:pic>
        <p:nvPicPr>
          <p:cNvPr id="5" name="Picture 4"/>
          <p:cNvPicPr>
            <a:picLocks noChangeAspect="1"/>
          </p:cNvPicPr>
          <p:nvPr/>
        </p:nvPicPr>
        <p:blipFill>
          <a:blip r:embed="rId4"/>
          <a:stretch>
            <a:fillRect/>
          </a:stretch>
        </p:blipFill>
        <p:spPr>
          <a:xfrm>
            <a:off x="124313" y="4783785"/>
            <a:ext cx="1591194" cy="283489"/>
          </a:xfrm>
          <a:prstGeom prst="rect">
            <a:avLst/>
          </a:prstGeom>
        </p:spPr>
      </p:pic>
    </p:spTree>
    <p:extLst>
      <p:ext uri="{BB962C8B-B14F-4D97-AF65-F5344CB8AC3E}">
        <p14:creationId xmlns:p14="http://schemas.microsoft.com/office/powerpoint/2010/main" val="23910651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l="52383"/>
          <a:stretch/>
        </p:blipFill>
        <p:spPr>
          <a:xfrm>
            <a:off x="5622093" y="0"/>
            <a:ext cx="3713733" cy="3920706"/>
          </a:xfrm>
          <a:prstGeom prst="rect">
            <a:avLst/>
          </a:prstGeom>
        </p:spPr>
      </p:pic>
      <p:pic>
        <p:nvPicPr>
          <p:cNvPr id="5" name="Picture 4"/>
          <p:cNvPicPr>
            <a:picLocks noChangeAspect="1"/>
          </p:cNvPicPr>
          <p:nvPr/>
        </p:nvPicPr>
        <p:blipFill>
          <a:blip r:embed="rId3"/>
          <a:stretch>
            <a:fillRect/>
          </a:stretch>
        </p:blipFill>
        <p:spPr>
          <a:xfrm>
            <a:off x="1649371" y="4171951"/>
            <a:ext cx="6287045" cy="887045"/>
          </a:xfrm>
          <a:prstGeom prst="rect">
            <a:avLst/>
          </a:prstGeom>
        </p:spPr>
      </p:pic>
      <p:pic>
        <p:nvPicPr>
          <p:cNvPr id="4" name="Picture 3">
            <a:extLst>
              <a:ext uri="{FF2B5EF4-FFF2-40B4-BE49-F238E27FC236}">
                <a16:creationId xmlns:a16="http://schemas.microsoft.com/office/drawing/2014/main" id="{35B0CC84-2513-477E-8F57-E6FE4D6080EF}"/>
              </a:ext>
            </a:extLst>
          </p:cNvPr>
          <p:cNvPicPr>
            <a:picLocks noChangeAspect="1"/>
          </p:cNvPicPr>
          <p:nvPr/>
        </p:nvPicPr>
        <p:blipFill rotWithShape="1">
          <a:blip r:embed="rId4"/>
          <a:srcRect l="6919"/>
          <a:stretch/>
        </p:blipFill>
        <p:spPr>
          <a:xfrm>
            <a:off x="4089128" y="142157"/>
            <a:ext cx="1419556" cy="2985974"/>
          </a:xfrm>
          <a:prstGeom prst="rect">
            <a:avLst/>
          </a:prstGeom>
        </p:spPr>
      </p:pic>
      <p:pic>
        <p:nvPicPr>
          <p:cNvPr id="7" name="Picture 6">
            <a:extLst>
              <a:ext uri="{FF2B5EF4-FFF2-40B4-BE49-F238E27FC236}">
                <a16:creationId xmlns:a16="http://schemas.microsoft.com/office/drawing/2014/main" id="{6CF904C4-B863-4FC8-AC3F-5AFFE08EB9AC}"/>
              </a:ext>
            </a:extLst>
          </p:cNvPr>
          <p:cNvPicPr>
            <a:picLocks noChangeAspect="1"/>
          </p:cNvPicPr>
          <p:nvPr/>
        </p:nvPicPr>
        <p:blipFill>
          <a:blip r:embed="rId5"/>
          <a:stretch>
            <a:fillRect/>
          </a:stretch>
        </p:blipFill>
        <p:spPr>
          <a:xfrm>
            <a:off x="228190" y="142157"/>
            <a:ext cx="2710274" cy="2719700"/>
          </a:xfrm>
          <a:prstGeom prst="rect">
            <a:avLst/>
          </a:prstGeom>
        </p:spPr>
      </p:pic>
      <p:pic>
        <p:nvPicPr>
          <p:cNvPr id="6" name="Picture 5">
            <a:extLst>
              <a:ext uri="{FF2B5EF4-FFF2-40B4-BE49-F238E27FC236}">
                <a16:creationId xmlns:a16="http://schemas.microsoft.com/office/drawing/2014/main" id="{5410269B-97A5-4AC7-A710-39D8DACB4E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7860" y="2571750"/>
            <a:ext cx="2214563" cy="1600200"/>
          </a:xfrm>
          <a:prstGeom prst="rect">
            <a:avLst/>
          </a:prstGeom>
          <a:ln>
            <a:noFill/>
          </a:ln>
          <a:effectLst/>
        </p:spPr>
      </p:pic>
    </p:spTree>
    <p:extLst>
      <p:ext uri="{BB962C8B-B14F-4D97-AF65-F5344CB8AC3E}">
        <p14:creationId xmlns:p14="http://schemas.microsoft.com/office/powerpoint/2010/main" val="393355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01" y="-637953"/>
            <a:ext cx="9123399" cy="6082266"/>
          </a:xfrm>
          <a:prstGeom prst="rect">
            <a:avLst/>
          </a:prstGeom>
        </p:spPr>
      </p:pic>
    </p:spTree>
    <p:extLst>
      <p:ext uri="{BB962C8B-B14F-4D97-AF65-F5344CB8AC3E}">
        <p14:creationId xmlns:p14="http://schemas.microsoft.com/office/powerpoint/2010/main" val="14917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295" y="-896498"/>
            <a:ext cx="9628742" cy="7221557"/>
          </a:xfrm>
          <a:prstGeom prst="rect">
            <a:avLst/>
          </a:prstGeom>
        </p:spPr>
      </p:pic>
      <p:sp>
        <p:nvSpPr>
          <p:cNvPr id="5" name="Rectangle 4"/>
          <p:cNvSpPr/>
          <p:nvPr/>
        </p:nvSpPr>
        <p:spPr>
          <a:xfrm>
            <a:off x="-273680" y="-573327"/>
            <a:ext cx="10233139" cy="6304403"/>
          </a:xfrm>
          <a:prstGeom prst="rect">
            <a:avLst/>
          </a:prstGeom>
          <a:solidFill>
            <a:schemeClr val="accent1">
              <a:lumMod val="50000"/>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D3AC6A53-7BD6-4E0A-9D3D-2C6F019CBB4A}"/>
              </a:ext>
            </a:extLst>
          </p:cNvPr>
          <p:cNvPicPr>
            <a:picLocks noChangeAspect="1"/>
          </p:cNvPicPr>
          <p:nvPr/>
        </p:nvPicPr>
        <p:blipFill>
          <a:blip r:embed="rId3"/>
          <a:stretch>
            <a:fillRect/>
          </a:stretch>
        </p:blipFill>
        <p:spPr>
          <a:xfrm>
            <a:off x="0" y="142531"/>
            <a:ext cx="8132291" cy="5143500"/>
          </a:xfrm>
          <a:prstGeom prst="rect">
            <a:avLst/>
          </a:prstGeom>
        </p:spPr>
      </p:pic>
    </p:spTree>
    <p:extLst>
      <p:ext uri="{BB962C8B-B14F-4D97-AF65-F5344CB8AC3E}">
        <p14:creationId xmlns:p14="http://schemas.microsoft.com/office/powerpoint/2010/main" val="115654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6645" y="-182389"/>
            <a:ext cx="9083988" cy="5628085"/>
            <a:chOff x="-2129784" y="-323057"/>
            <a:chExt cx="12111984" cy="7504113"/>
          </a:xfrm>
        </p:grpSpPr>
        <p:pic>
          <p:nvPicPr>
            <p:cNvPr id="8" name="Picture 2" descr="http://4.bp.blogspot.com/_VMgYu4MIcWQ/TQ6_01tspuI/AAAAAAAAAJs/ahkF3h4Owts/s1600/2011-nissan-lea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784" y="-323057"/>
              <a:ext cx="11273784" cy="75041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410200" y="0"/>
              <a:ext cx="4572000" cy="6858000"/>
            </a:xfrm>
            <a:prstGeom prst="rect">
              <a:avLst/>
            </a:prstGeom>
          </p:spPr>
        </p:pic>
      </p:grpSp>
      <p:sp>
        <p:nvSpPr>
          <p:cNvPr id="3" name="Rectangle 2"/>
          <p:cNvSpPr/>
          <p:nvPr/>
        </p:nvSpPr>
        <p:spPr>
          <a:xfrm>
            <a:off x="-284445" y="-515785"/>
            <a:ext cx="10233139" cy="6304403"/>
          </a:xfrm>
          <a:prstGeom prst="rect">
            <a:avLst/>
          </a:prstGeom>
          <a:solidFill>
            <a:srgbClr val="25406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pic>
        <p:nvPicPr>
          <p:cNvPr id="4" name="Picture 3">
            <a:extLst>
              <a:ext uri="{FF2B5EF4-FFF2-40B4-BE49-F238E27FC236}">
                <a16:creationId xmlns:a16="http://schemas.microsoft.com/office/drawing/2014/main" id="{37834B86-8868-4103-92BE-DB6BABCD3A4E}"/>
              </a:ext>
            </a:extLst>
          </p:cNvPr>
          <p:cNvPicPr>
            <a:picLocks noChangeAspect="1"/>
          </p:cNvPicPr>
          <p:nvPr/>
        </p:nvPicPr>
        <p:blipFill>
          <a:blip r:embed="rId5"/>
          <a:stretch>
            <a:fillRect/>
          </a:stretch>
        </p:blipFill>
        <p:spPr>
          <a:xfrm>
            <a:off x="-601180" y="-182389"/>
            <a:ext cx="8250860" cy="5143500"/>
          </a:xfrm>
          <a:prstGeom prst="rect">
            <a:avLst/>
          </a:prstGeom>
        </p:spPr>
      </p:pic>
    </p:spTree>
    <p:extLst>
      <p:ext uri="{BB962C8B-B14F-4D97-AF65-F5344CB8AC3E}">
        <p14:creationId xmlns:p14="http://schemas.microsoft.com/office/powerpoint/2010/main" val="3767041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22775" y="514350"/>
            <a:ext cx="7298451" cy="4114800"/>
          </a:xfrm>
          <a:prstGeom prst="rect">
            <a:avLst/>
          </a:prstGeom>
        </p:spPr>
      </p:pic>
      <p:sp>
        <p:nvSpPr>
          <p:cNvPr id="5" name="Slide Number Placeholder 1">
            <a:extLst>
              <a:ext uri="{FF2B5EF4-FFF2-40B4-BE49-F238E27FC236}">
                <a16:creationId xmlns:a16="http://schemas.microsoft.com/office/drawing/2014/main" id="{E6150D67-BD3F-4E09-B8BC-C8780B913E26}"/>
              </a:ext>
            </a:extLst>
          </p:cNvPr>
          <p:cNvSpPr>
            <a:spLocks noGrp="1"/>
          </p:cNvSpPr>
          <p:nvPr>
            <p:ph type="sldNum" sz="quarter" idx="12"/>
          </p:nvPr>
        </p:nvSpPr>
        <p:spPr>
          <a:xfrm>
            <a:off x="6145319" y="4049662"/>
            <a:ext cx="1071563" cy="257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575">
                <a:solidFill>
                  <a:schemeClr val="tx1"/>
                </a:solidFill>
                <a:latin typeface="Times" pitchFamily="18" charset="0"/>
              </a:defRPr>
            </a:lvl1pPr>
            <a:lvl2pPr marL="417910" indent="-160735">
              <a:defRPr sz="1575">
                <a:solidFill>
                  <a:schemeClr val="tx1"/>
                </a:solidFill>
                <a:latin typeface="Times" pitchFamily="18" charset="0"/>
              </a:defRPr>
            </a:lvl2pPr>
            <a:lvl3pPr marL="642938" indent="-128588">
              <a:defRPr sz="1575">
                <a:solidFill>
                  <a:schemeClr val="tx1"/>
                </a:solidFill>
                <a:latin typeface="Times" pitchFamily="18" charset="0"/>
              </a:defRPr>
            </a:lvl3pPr>
            <a:lvl4pPr marL="900113" indent="-128588">
              <a:defRPr sz="1575">
                <a:solidFill>
                  <a:schemeClr val="tx1"/>
                </a:solidFill>
                <a:latin typeface="Times" pitchFamily="18" charset="0"/>
              </a:defRPr>
            </a:lvl4pPr>
            <a:lvl5pPr marL="1157288" indent="-128588">
              <a:defRPr sz="1575">
                <a:solidFill>
                  <a:schemeClr val="tx1"/>
                </a:solidFill>
                <a:latin typeface="Times" pitchFamily="18" charset="0"/>
              </a:defRPr>
            </a:lvl5pPr>
            <a:lvl6pPr marL="1414463" indent="-128588" eaLnBrk="0" fontAlgn="base" hangingPunct="0">
              <a:spcBef>
                <a:spcPct val="0"/>
              </a:spcBef>
              <a:spcAft>
                <a:spcPct val="0"/>
              </a:spcAft>
              <a:defRPr sz="1575">
                <a:solidFill>
                  <a:schemeClr val="tx1"/>
                </a:solidFill>
                <a:latin typeface="Times" pitchFamily="18" charset="0"/>
              </a:defRPr>
            </a:lvl6pPr>
            <a:lvl7pPr marL="1671638" indent="-128588" eaLnBrk="0" fontAlgn="base" hangingPunct="0">
              <a:spcBef>
                <a:spcPct val="0"/>
              </a:spcBef>
              <a:spcAft>
                <a:spcPct val="0"/>
              </a:spcAft>
              <a:defRPr sz="1575">
                <a:solidFill>
                  <a:schemeClr val="tx1"/>
                </a:solidFill>
                <a:latin typeface="Times" pitchFamily="18" charset="0"/>
              </a:defRPr>
            </a:lvl7pPr>
            <a:lvl8pPr marL="1928813" indent="-128588" eaLnBrk="0" fontAlgn="base" hangingPunct="0">
              <a:spcBef>
                <a:spcPct val="0"/>
              </a:spcBef>
              <a:spcAft>
                <a:spcPct val="0"/>
              </a:spcAft>
              <a:defRPr sz="1575">
                <a:solidFill>
                  <a:schemeClr val="tx1"/>
                </a:solidFill>
                <a:latin typeface="Times" pitchFamily="18" charset="0"/>
              </a:defRPr>
            </a:lvl8pPr>
            <a:lvl9pPr marL="2185988" indent="-128588" eaLnBrk="0" fontAlgn="base" hangingPunct="0">
              <a:spcBef>
                <a:spcPct val="0"/>
              </a:spcBef>
              <a:spcAft>
                <a:spcPct val="0"/>
              </a:spcAft>
              <a:defRPr sz="1575">
                <a:solidFill>
                  <a:schemeClr val="tx1"/>
                </a:solidFill>
                <a:latin typeface="Times" pitchFamily="18" charset="0"/>
              </a:defRPr>
            </a:lvl9pPr>
          </a:lstStyle>
          <a:p>
            <a:pPr algn="r"/>
            <a:fld id="{DAD82767-9E56-41A2-BEDC-E12C78F18B2E}" type="slidenum">
              <a:rPr lang="en-US" altLang="en-US" sz="675">
                <a:latin typeface="Arial" panose="020B0604020202020204" pitchFamily="34" charset="0"/>
              </a:rPr>
              <a:pPr algn="r"/>
              <a:t>35</a:t>
            </a:fld>
            <a:endParaRPr lang="en-US" altLang="en-US" sz="675" dirty="0">
              <a:latin typeface="Arial" panose="020B0604020202020204" pitchFamily="34" charset="0"/>
            </a:endParaRPr>
          </a:p>
        </p:txBody>
      </p:sp>
    </p:spTree>
    <p:extLst>
      <p:ext uri="{BB962C8B-B14F-4D97-AF65-F5344CB8AC3E}">
        <p14:creationId xmlns:p14="http://schemas.microsoft.com/office/powerpoint/2010/main" val="2504387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78993"/>
            <a:ext cx="9204456" cy="6136304"/>
          </a:xfrm>
          <a:prstGeom prst="rect">
            <a:avLst/>
          </a:prstGeom>
        </p:spPr>
      </p:pic>
      <p:sp>
        <p:nvSpPr>
          <p:cNvPr id="3" name="Rectangle 2">
            <a:extLst>
              <a:ext uri="{FF2B5EF4-FFF2-40B4-BE49-F238E27FC236}">
                <a16:creationId xmlns:a16="http://schemas.microsoft.com/office/drawing/2014/main" id="{2C242316-32D8-4988-82AC-CD123D4A1A1B}"/>
              </a:ext>
            </a:extLst>
          </p:cNvPr>
          <p:cNvSpPr/>
          <p:nvPr/>
        </p:nvSpPr>
        <p:spPr>
          <a:xfrm>
            <a:off x="-779916" y="-294067"/>
            <a:ext cx="10233139" cy="6304403"/>
          </a:xfrm>
          <a:prstGeom prst="rect">
            <a:avLst/>
          </a:prstGeom>
          <a:solidFill>
            <a:srgbClr val="254061">
              <a:alpha val="60000"/>
            </a:srgbClr>
          </a:solidFill>
          <a:ln w="25400" cap="flat" cmpd="sng" algn="ctr">
            <a:solidFill>
              <a:srgbClr val="4F81BD">
                <a:shade val="50000"/>
              </a:srgbClr>
            </a:solidFill>
            <a:prstDash val="solid"/>
          </a:ln>
          <a:effectLst/>
        </p:spPr>
        <p:txBody>
          <a:bodyPr rtlCol="0" anchor="ctr"/>
          <a:lstStyle/>
          <a:p>
            <a:pPr algn="ctr" defTabSz="685800">
              <a:defRPr/>
            </a:pPr>
            <a:r>
              <a:rPr lang="en-US" sz="1350" kern="0" dirty="0">
                <a:solidFill>
                  <a:prstClr val="white"/>
                </a:solidFill>
                <a:latin typeface="Calibri"/>
              </a:rPr>
              <a:t>a</a:t>
            </a:r>
          </a:p>
        </p:txBody>
      </p:sp>
      <p:pic>
        <p:nvPicPr>
          <p:cNvPr id="4" name="Picture 3">
            <a:extLst>
              <a:ext uri="{FF2B5EF4-FFF2-40B4-BE49-F238E27FC236}">
                <a16:creationId xmlns:a16="http://schemas.microsoft.com/office/drawing/2014/main" id="{9D454266-AC1C-447B-AA3B-81BD9B4DC2E2}"/>
              </a:ext>
            </a:extLst>
          </p:cNvPr>
          <p:cNvPicPr>
            <a:picLocks noChangeAspect="1"/>
          </p:cNvPicPr>
          <p:nvPr/>
        </p:nvPicPr>
        <p:blipFill>
          <a:blip r:embed="rId3"/>
          <a:stretch>
            <a:fillRect/>
          </a:stretch>
        </p:blipFill>
        <p:spPr>
          <a:xfrm>
            <a:off x="-779916" y="-723900"/>
            <a:ext cx="8132291" cy="5143500"/>
          </a:xfrm>
          <a:prstGeom prst="rect">
            <a:avLst/>
          </a:prstGeom>
        </p:spPr>
      </p:pic>
    </p:spTree>
    <p:extLst>
      <p:ext uri="{BB962C8B-B14F-4D97-AF65-F5344CB8AC3E}">
        <p14:creationId xmlns:p14="http://schemas.microsoft.com/office/powerpoint/2010/main" val="249718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3" y="-263635"/>
            <a:ext cx="9239765" cy="6155994"/>
          </a:xfrm>
          <a:prstGeom prst="rect">
            <a:avLst/>
          </a:prstGeom>
        </p:spPr>
      </p:pic>
      <p:pic>
        <p:nvPicPr>
          <p:cNvPr id="8" name="Picture 7">
            <a:extLst>
              <a:ext uri="{FF2B5EF4-FFF2-40B4-BE49-F238E27FC236}">
                <a16:creationId xmlns:a16="http://schemas.microsoft.com/office/drawing/2014/main" id="{20E6CBB7-9C06-438A-8396-1B4EBA3D285A}"/>
              </a:ext>
            </a:extLst>
          </p:cNvPr>
          <p:cNvPicPr>
            <a:picLocks noChangeAspect="1"/>
          </p:cNvPicPr>
          <p:nvPr/>
        </p:nvPicPr>
        <p:blipFill>
          <a:blip r:embed="rId3"/>
          <a:stretch>
            <a:fillRect/>
          </a:stretch>
        </p:blipFill>
        <p:spPr>
          <a:xfrm>
            <a:off x="5583696" y="-263635"/>
            <a:ext cx="2802879" cy="2802879"/>
          </a:xfrm>
          <a:prstGeom prst="rect">
            <a:avLst/>
          </a:prstGeom>
        </p:spPr>
      </p:pic>
      <p:pic>
        <p:nvPicPr>
          <p:cNvPr id="10" name="Picture 9">
            <a:extLst>
              <a:ext uri="{FF2B5EF4-FFF2-40B4-BE49-F238E27FC236}">
                <a16:creationId xmlns:a16="http://schemas.microsoft.com/office/drawing/2014/main" id="{257263A5-7E6D-4D08-8F3A-412D9CE1B59E}"/>
              </a:ext>
            </a:extLst>
          </p:cNvPr>
          <p:cNvPicPr>
            <a:picLocks noChangeAspect="1"/>
          </p:cNvPicPr>
          <p:nvPr/>
        </p:nvPicPr>
        <p:blipFill>
          <a:blip r:embed="rId4"/>
          <a:stretch>
            <a:fillRect/>
          </a:stretch>
        </p:blipFill>
        <p:spPr>
          <a:xfrm>
            <a:off x="5559241" y="2079909"/>
            <a:ext cx="3584759" cy="3580187"/>
          </a:xfrm>
          <a:prstGeom prst="rect">
            <a:avLst/>
          </a:prstGeom>
        </p:spPr>
      </p:pic>
      <p:pic>
        <p:nvPicPr>
          <p:cNvPr id="11" name="Picture 10">
            <a:extLst>
              <a:ext uri="{FF2B5EF4-FFF2-40B4-BE49-F238E27FC236}">
                <a16:creationId xmlns:a16="http://schemas.microsoft.com/office/drawing/2014/main" id="{073677C1-0104-4442-BC3F-5EE3AD3A15D1}"/>
              </a:ext>
            </a:extLst>
          </p:cNvPr>
          <p:cNvPicPr>
            <a:picLocks noChangeAspect="1"/>
          </p:cNvPicPr>
          <p:nvPr/>
        </p:nvPicPr>
        <p:blipFill>
          <a:blip r:embed="rId5"/>
          <a:stretch>
            <a:fillRect/>
          </a:stretch>
        </p:blipFill>
        <p:spPr>
          <a:xfrm>
            <a:off x="1172463" y="40429"/>
            <a:ext cx="2222185" cy="2194751"/>
          </a:xfrm>
          <a:prstGeom prst="rect">
            <a:avLst/>
          </a:prstGeom>
        </p:spPr>
      </p:pic>
      <p:pic>
        <p:nvPicPr>
          <p:cNvPr id="13" name="Picture 12">
            <a:extLst>
              <a:ext uri="{FF2B5EF4-FFF2-40B4-BE49-F238E27FC236}">
                <a16:creationId xmlns:a16="http://schemas.microsoft.com/office/drawing/2014/main" id="{01EBB01B-C845-4920-8233-72D4E3D7DA33}"/>
              </a:ext>
            </a:extLst>
          </p:cNvPr>
          <p:cNvPicPr>
            <a:picLocks noChangeAspect="1"/>
          </p:cNvPicPr>
          <p:nvPr/>
        </p:nvPicPr>
        <p:blipFill>
          <a:blip r:embed="rId6"/>
          <a:stretch>
            <a:fillRect/>
          </a:stretch>
        </p:blipFill>
        <p:spPr>
          <a:xfrm>
            <a:off x="1172463" y="2936184"/>
            <a:ext cx="2121592" cy="2117020"/>
          </a:xfrm>
          <a:prstGeom prst="rect">
            <a:avLst/>
          </a:prstGeom>
        </p:spPr>
      </p:pic>
    </p:spTree>
    <p:extLst>
      <p:ext uri="{BB962C8B-B14F-4D97-AF65-F5344CB8AC3E}">
        <p14:creationId xmlns:p14="http://schemas.microsoft.com/office/powerpoint/2010/main" val="272477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7861" y="154907"/>
            <a:ext cx="4165934" cy="81637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338" y="2103058"/>
            <a:ext cx="3610320" cy="2803307"/>
          </a:xfrm>
          <a:prstGeom prst="rect">
            <a:avLst/>
          </a:prstGeom>
        </p:spPr>
      </p:pic>
      <p:pic>
        <p:nvPicPr>
          <p:cNvPr id="2" name="Picture 1"/>
          <p:cNvPicPr>
            <a:picLocks noChangeAspect="1"/>
          </p:cNvPicPr>
          <p:nvPr/>
        </p:nvPicPr>
        <p:blipFill>
          <a:blip r:embed="rId4"/>
          <a:stretch>
            <a:fillRect/>
          </a:stretch>
        </p:blipFill>
        <p:spPr>
          <a:xfrm>
            <a:off x="327861" y="848227"/>
            <a:ext cx="8483001" cy="1127960"/>
          </a:xfrm>
          <a:prstGeom prst="rect">
            <a:avLst/>
          </a:prstGeom>
        </p:spPr>
      </p:pic>
      <p:pic>
        <p:nvPicPr>
          <p:cNvPr id="8" name="Picture 7"/>
          <p:cNvPicPr>
            <a:picLocks noChangeAspect="1"/>
          </p:cNvPicPr>
          <p:nvPr/>
        </p:nvPicPr>
        <p:blipFill>
          <a:blip r:embed="rId5"/>
          <a:stretch>
            <a:fillRect/>
          </a:stretch>
        </p:blipFill>
        <p:spPr>
          <a:xfrm>
            <a:off x="4060659" y="2669508"/>
            <a:ext cx="4110584" cy="1143099"/>
          </a:xfrm>
          <a:prstGeom prst="rect">
            <a:avLst/>
          </a:prstGeom>
        </p:spPr>
      </p:pic>
    </p:spTree>
    <p:extLst>
      <p:ext uri="{BB962C8B-B14F-4D97-AF65-F5344CB8AC3E}">
        <p14:creationId xmlns:p14="http://schemas.microsoft.com/office/powerpoint/2010/main" val="358783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5835-79CA-8D43-8397-9AFBBF4A3403}"/>
              </a:ext>
            </a:extLst>
          </p:cNvPr>
          <p:cNvSpPr>
            <a:spLocks noGrp="1"/>
          </p:cNvSpPr>
          <p:nvPr>
            <p:ph type="title"/>
          </p:nvPr>
        </p:nvSpPr>
        <p:spPr/>
        <p:txBody>
          <a:bodyPr>
            <a:normAutofit/>
          </a:bodyPr>
          <a:lstStyle/>
          <a:p>
            <a:pPr algn="ctr"/>
            <a:r>
              <a:rPr lang="en-US" sz="2300" b="1" i="1" dirty="0">
                <a:latin typeface="Verdana" panose="020B0604030504040204" pitchFamily="34" charset="0"/>
                <a:ea typeface="Verdana" panose="020B0604030504040204" pitchFamily="34" charset="0"/>
                <a:cs typeface="Verdana" panose="020B0604030504040204" pitchFamily="34" charset="0"/>
              </a:rPr>
              <a:t>New Mexico Joins Hawaii &amp; California</a:t>
            </a:r>
            <a:br>
              <a:rPr lang="en-US" sz="2300" b="1" i="1" dirty="0">
                <a:latin typeface="Verdana" panose="020B0604030504040204" pitchFamily="34" charset="0"/>
                <a:ea typeface="Verdana" panose="020B0604030504040204" pitchFamily="34" charset="0"/>
                <a:cs typeface="Verdana" panose="020B0604030504040204" pitchFamily="34" charset="0"/>
              </a:rPr>
            </a:br>
            <a:r>
              <a:rPr lang="en-US" sz="2300" b="1" i="1" dirty="0">
                <a:latin typeface="Verdana" panose="020B0604030504040204" pitchFamily="34" charset="0"/>
                <a:ea typeface="Verdana" panose="020B0604030504040204" pitchFamily="34" charset="0"/>
                <a:cs typeface="Verdana" panose="020B0604030504040204" pitchFamily="34" charset="0"/>
              </a:rPr>
              <a:t>100% Carbon Free Energy by 2045</a:t>
            </a:r>
          </a:p>
        </p:txBody>
      </p:sp>
      <p:pic>
        <p:nvPicPr>
          <p:cNvPr id="5" name="Content Placeholder 4">
            <a:extLst>
              <a:ext uri="{FF2B5EF4-FFF2-40B4-BE49-F238E27FC236}">
                <a16:creationId xmlns:a16="http://schemas.microsoft.com/office/drawing/2014/main" id="{D3AC4D29-AA35-5145-9F2E-17F9C71068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1972" y="1370013"/>
            <a:ext cx="6920055" cy="3262312"/>
          </a:xfrm>
        </p:spPr>
      </p:pic>
    </p:spTree>
    <p:extLst>
      <p:ext uri="{BB962C8B-B14F-4D97-AF65-F5344CB8AC3E}">
        <p14:creationId xmlns:p14="http://schemas.microsoft.com/office/powerpoint/2010/main" val="3636305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618029-982A-4C67-81A9-145F32A2C218}"/>
              </a:ext>
            </a:extLst>
          </p:cNvPr>
          <p:cNvPicPr>
            <a:picLocks noChangeAspect="1"/>
          </p:cNvPicPr>
          <p:nvPr/>
        </p:nvPicPr>
        <p:blipFill rotWithShape="1">
          <a:blip r:embed="rId2">
            <a:extLst>
              <a:ext uri="{28A0092B-C50C-407E-A947-70E740481C1C}">
                <a14:useLocalDpi xmlns:a14="http://schemas.microsoft.com/office/drawing/2010/main" val="0"/>
              </a:ext>
            </a:extLst>
          </a:blip>
          <a:srcRect t="15106"/>
          <a:stretch/>
        </p:blipFill>
        <p:spPr>
          <a:xfrm>
            <a:off x="285750" y="885463"/>
            <a:ext cx="8572500" cy="4366550"/>
          </a:xfrm>
          <a:prstGeom prst="rect">
            <a:avLst/>
          </a:prstGeom>
        </p:spPr>
      </p:pic>
      <p:pic>
        <p:nvPicPr>
          <p:cNvPr id="7" name="Picture 6">
            <a:extLst>
              <a:ext uri="{FF2B5EF4-FFF2-40B4-BE49-F238E27FC236}">
                <a16:creationId xmlns:a16="http://schemas.microsoft.com/office/drawing/2014/main" id="{AEA8E7E2-EE85-4DCB-BBD6-1509E24F016B}"/>
              </a:ext>
            </a:extLst>
          </p:cNvPr>
          <p:cNvPicPr>
            <a:picLocks noChangeAspect="1"/>
          </p:cNvPicPr>
          <p:nvPr/>
        </p:nvPicPr>
        <p:blipFill>
          <a:blip r:embed="rId3"/>
          <a:stretch>
            <a:fillRect/>
          </a:stretch>
        </p:blipFill>
        <p:spPr>
          <a:xfrm>
            <a:off x="1676400" y="57150"/>
            <a:ext cx="6533954" cy="887045"/>
          </a:xfrm>
          <a:prstGeom prst="rect">
            <a:avLst/>
          </a:prstGeom>
        </p:spPr>
      </p:pic>
    </p:spTree>
    <p:extLst>
      <p:ext uri="{BB962C8B-B14F-4D97-AF65-F5344CB8AC3E}">
        <p14:creationId xmlns:p14="http://schemas.microsoft.com/office/powerpoint/2010/main" val="3017614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5900"/>
          <a:stretch/>
        </p:blipFill>
        <p:spPr>
          <a:xfrm>
            <a:off x="-968188" y="1559859"/>
            <a:ext cx="10089371" cy="1499347"/>
          </a:xfrm>
          <a:prstGeom prst="rect">
            <a:avLst/>
          </a:prstGeom>
        </p:spPr>
      </p:pic>
      <p:pic>
        <p:nvPicPr>
          <p:cNvPr id="3" name="Picture 2"/>
          <p:cNvPicPr>
            <a:picLocks noChangeAspect="1"/>
          </p:cNvPicPr>
          <p:nvPr/>
        </p:nvPicPr>
        <p:blipFill rotWithShape="1">
          <a:blip r:embed="rId2"/>
          <a:srcRect l="-206" t="-2665" r="16178" b="71661"/>
          <a:stretch/>
        </p:blipFill>
        <p:spPr>
          <a:xfrm>
            <a:off x="537883" y="855890"/>
            <a:ext cx="8229600" cy="703969"/>
          </a:xfrm>
          <a:prstGeom prst="rect">
            <a:avLst/>
          </a:prstGeom>
        </p:spPr>
      </p:pic>
      <p:sp>
        <p:nvSpPr>
          <p:cNvPr id="4" name="Rectangle 3"/>
          <p:cNvSpPr/>
          <p:nvPr/>
        </p:nvSpPr>
        <p:spPr>
          <a:xfrm>
            <a:off x="612322" y="2702378"/>
            <a:ext cx="4155621" cy="293915"/>
          </a:xfrm>
          <a:prstGeom prst="rect">
            <a:avLst/>
          </a:prstGeom>
          <a:solidFill>
            <a:srgbClr val="FFFF0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6" name="Rectangle 5"/>
          <p:cNvSpPr/>
          <p:nvPr/>
        </p:nvSpPr>
        <p:spPr>
          <a:xfrm>
            <a:off x="7062107" y="2315294"/>
            <a:ext cx="1705376" cy="305443"/>
          </a:xfrm>
          <a:prstGeom prst="rect">
            <a:avLst/>
          </a:prstGeom>
          <a:solidFill>
            <a:srgbClr val="FFFF0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pic>
        <p:nvPicPr>
          <p:cNvPr id="8" name="Picture 7"/>
          <p:cNvPicPr>
            <a:picLocks noChangeAspect="1"/>
          </p:cNvPicPr>
          <p:nvPr/>
        </p:nvPicPr>
        <p:blipFill>
          <a:blip r:embed="rId3"/>
          <a:stretch>
            <a:fillRect/>
          </a:stretch>
        </p:blipFill>
        <p:spPr>
          <a:xfrm>
            <a:off x="461552" y="3209873"/>
            <a:ext cx="7859949" cy="727011"/>
          </a:xfrm>
          <a:prstGeom prst="rect">
            <a:avLst/>
          </a:prstGeom>
        </p:spPr>
      </p:pic>
    </p:spTree>
    <p:extLst>
      <p:ext uri="{BB962C8B-B14F-4D97-AF65-F5344CB8AC3E}">
        <p14:creationId xmlns:p14="http://schemas.microsoft.com/office/powerpoint/2010/main" val="370777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C96D32-DFF8-40BD-B603-6AC2E996F9F3}"/>
              </a:ext>
            </a:extLst>
          </p:cNvPr>
          <p:cNvPicPr>
            <a:picLocks noChangeAspect="1"/>
          </p:cNvPicPr>
          <p:nvPr/>
        </p:nvPicPr>
        <p:blipFill rotWithShape="1">
          <a:blip r:embed="rId2"/>
          <a:srcRect l="681" t="80193" r="1"/>
          <a:stretch/>
        </p:blipFill>
        <p:spPr>
          <a:xfrm>
            <a:off x="0" y="3943350"/>
            <a:ext cx="9207144" cy="1318535"/>
          </a:xfrm>
          <a:prstGeom prst="rect">
            <a:avLst/>
          </a:prstGeom>
        </p:spPr>
      </p:pic>
      <p:pic>
        <p:nvPicPr>
          <p:cNvPr id="2" name="Picture 1"/>
          <p:cNvPicPr>
            <a:picLocks noChangeAspect="1"/>
          </p:cNvPicPr>
          <p:nvPr/>
        </p:nvPicPr>
        <p:blipFill rotWithShape="1">
          <a:blip r:embed="rId3"/>
          <a:srcRect l="-5450" t="-307" r="5450" b="23901"/>
          <a:stretch/>
        </p:blipFill>
        <p:spPr>
          <a:xfrm>
            <a:off x="76200" y="0"/>
            <a:ext cx="6990768" cy="3835633"/>
          </a:xfrm>
          <a:prstGeom prst="rect">
            <a:avLst/>
          </a:prstGeom>
        </p:spPr>
      </p:pic>
    </p:spTree>
    <p:extLst>
      <p:ext uri="{BB962C8B-B14F-4D97-AF65-F5344CB8AC3E}">
        <p14:creationId xmlns:p14="http://schemas.microsoft.com/office/powerpoint/2010/main" val="104789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723" y="-704850"/>
            <a:ext cx="9575723" cy="638381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5550" b="32278"/>
          <a:stretch/>
        </p:blipFill>
        <p:spPr>
          <a:xfrm>
            <a:off x="6099301" y="268368"/>
            <a:ext cx="3131928" cy="1320797"/>
          </a:xfrm>
          <a:prstGeom prst="rect">
            <a:avLst/>
          </a:prstGeom>
        </p:spPr>
      </p:pic>
    </p:spTree>
    <p:extLst>
      <p:ext uri="{BB962C8B-B14F-4D97-AF65-F5344CB8AC3E}">
        <p14:creationId xmlns:p14="http://schemas.microsoft.com/office/powerpoint/2010/main" val="14970846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l="1543" t="-507" r="-1543" b="507"/>
          <a:stretch/>
        </p:blipFill>
        <p:spPr>
          <a:xfrm>
            <a:off x="0" y="205740"/>
            <a:ext cx="4937760" cy="4937760"/>
          </a:xfrm>
          <a:prstGeom prst="rect">
            <a:avLst/>
          </a:prstGeom>
          <a:ln>
            <a:solidFill>
              <a:schemeClr val="tx1"/>
            </a:solidFill>
          </a:ln>
        </p:spPr>
      </p:pic>
      <p:sp>
        <p:nvSpPr>
          <p:cNvPr id="3" name="TextBox 2">
            <a:extLst>
              <a:ext uri="{FF2B5EF4-FFF2-40B4-BE49-F238E27FC236}">
                <a16:creationId xmlns:a16="http://schemas.microsoft.com/office/drawing/2014/main" id="{60D08317-876C-1C4F-BCAC-D211682C1BF2}"/>
              </a:ext>
            </a:extLst>
          </p:cNvPr>
          <p:cNvSpPr txBox="1"/>
          <p:nvPr/>
        </p:nvSpPr>
        <p:spPr>
          <a:xfrm>
            <a:off x="8382000" y="438150"/>
            <a:ext cx="652743" cy="369332"/>
          </a:xfrm>
          <a:prstGeom prst="rect">
            <a:avLst/>
          </a:prstGeom>
          <a:noFill/>
        </p:spPr>
        <p:txBody>
          <a:bodyPr wrap="none" rtlCol="0">
            <a:spAutoFit/>
          </a:bodyPr>
          <a:lstStyle/>
          <a:p>
            <a:r>
              <a:rPr lang="en-US" dirty="0">
                <a:solidFill>
                  <a:schemeClr val="bg1"/>
                </a:solidFill>
              </a:rPr>
              <a:t>2019</a:t>
            </a:r>
          </a:p>
        </p:txBody>
      </p:sp>
    </p:spTree>
    <p:extLst>
      <p:ext uri="{BB962C8B-B14F-4D97-AF65-F5344CB8AC3E}">
        <p14:creationId xmlns:p14="http://schemas.microsoft.com/office/powerpoint/2010/main" val="234850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A04732-8BD4-064E-B36E-65418A3BD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050" y="57150"/>
            <a:ext cx="3771900" cy="5029200"/>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561864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kauai st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28" y="-109728"/>
            <a:ext cx="9851479" cy="54452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745385" y="3710249"/>
            <a:ext cx="4041998" cy="1133954"/>
          </a:xfrm>
          <a:prstGeom prst="rect">
            <a:avLst/>
          </a:prstGeom>
        </p:spPr>
      </p:pic>
    </p:spTree>
    <p:extLst>
      <p:ext uri="{BB962C8B-B14F-4D97-AF65-F5344CB8AC3E}">
        <p14:creationId xmlns:p14="http://schemas.microsoft.com/office/powerpoint/2010/main" val="1911870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954" y="0"/>
            <a:ext cx="9336052" cy="5270165"/>
          </a:xfrm>
          <a:prstGeom prst="rect">
            <a:avLst/>
          </a:prstGeom>
        </p:spPr>
      </p:pic>
    </p:spTree>
    <p:extLst>
      <p:ext uri="{BB962C8B-B14F-4D97-AF65-F5344CB8AC3E}">
        <p14:creationId xmlns:p14="http://schemas.microsoft.com/office/powerpoint/2010/main" val="352530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8720" y="20044"/>
            <a:ext cx="6766560" cy="5074920"/>
          </a:xfrm>
          <a:prstGeom prst="rect">
            <a:avLst/>
          </a:prstGeom>
        </p:spPr>
      </p:pic>
    </p:spTree>
    <p:extLst>
      <p:ext uri="{BB962C8B-B14F-4D97-AF65-F5344CB8AC3E}">
        <p14:creationId xmlns:p14="http://schemas.microsoft.com/office/powerpoint/2010/main" val="423571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 y="41413"/>
            <a:ext cx="7680960" cy="512064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 y="26007"/>
            <a:ext cx="7543800" cy="5029200"/>
          </a:xfrm>
          <a:prstGeom prst="rect">
            <a:avLst/>
          </a:prstGeom>
        </p:spPr>
      </p:pic>
    </p:spTree>
    <p:extLst>
      <p:ext uri="{BB962C8B-B14F-4D97-AF65-F5344CB8AC3E}">
        <p14:creationId xmlns:p14="http://schemas.microsoft.com/office/powerpoint/2010/main" val="333064149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617</Words>
  <Application>Microsoft Macintosh PowerPoint</Application>
  <PresentationFormat>On-screen Show (16:9)</PresentationFormat>
  <Paragraphs>86</Paragraphs>
  <Slides>43</Slides>
  <Notes>9</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43</vt:i4>
      </vt:variant>
    </vt:vector>
  </HeadingPairs>
  <TitlesOfParts>
    <vt:vector size="65" baseType="lpstr">
      <vt:lpstr>Arial</vt:lpstr>
      <vt:lpstr>Arial (Heading)</vt:lpstr>
      <vt:lpstr>Arial Black</vt:lpstr>
      <vt:lpstr>Arial Bold</vt:lpstr>
      <vt:lpstr>Avenir LT Std 35 Light</vt:lpstr>
      <vt:lpstr>Avenir LT Std 65 Medium</vt:lpstr>
      <vt:lpstr>Calibri</vt:lpstr>
      <vt:lpstr>Calibri Light</vt:lpstr>
      <vt:lpstr>Greycliff CF Heavy</vt:lpstr>
      <vt:lpstr>Imprint MT Shadow</vt:lpstr>
      <vt:lpstr>Roboto</vt:lpstr>
      <vt:lpstr>Roboto Light</vt:lpstr>
      <vt:lpstr>Roboto Thin</vt:lpstr>
      <vt:lpstr>Rubik</vt:lpstr>
      <vt:lpstr>Rubik light</vt:lpstr>
      <vt:lpstr>Trebuchet MS</vt:lpstr>
      <vt:lpstr>Verdana</vt:lpstr>
      <vt:lpstr>Office Theme</vt:lpstr>
      <vt:lpstr>Custom Design</vt:lpstr>
      <vt:lpstr>1_Custom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Resilience Strategy Actions</vt:lpstr>
      <vt:lpstr>PowerPoint Presentation</vt:lpstr>
      <vt:lpstr>PowerPoint Presentation</vt:lpstr>
      <vt:lpstr>PowerPoint Presentation</vt:lpstr>
      <vt:lpstr>PowerPoint Presentation</vt:lpstr>
      <vt:lpstr>PowerPoint Presentation</vt:lpstr>
      <vt:lpstr>Regulatory Framework for DERs and Grid Modernization in Hawaii</vt:lpstr>
      <vt:lpstr>PowerPoint Presentation</vt:lpstr>
      <vt:lpstr>  Hawaii Electric Systems – 4 Electric Utilities; 6 Separate Grids; % Renewable </vt:lpstr>
      <vt:lpstr>PowerPoint Presentation</vt:lpstr>
      <vt:lpstr>PowerPoint Presentation</vt:lpstr>
      <vt:lpstr>Key Hawaii PUC Dockets</vt:lpstr>
      <vt:lpstr>PowerPoint Presentation</vt:lpstr>
      <vt:lpstr>PowerPoint Presentation</vt:lpstr>
      <vt:lpstr>PowerPoint Presentation</vt:lpstr>
      <vt:lpstr>Unsubsidized solar energy price record lows   March 2016:  3.6 cents per kWh (Mexico)  May 2016:  2.99 cents per kWh     (Dubai Electricity and       Authority for Water)  August 2016: 2.91 cents per kWh (Chile)</vt:lpstr>
      <vt:lpstr>PowerPoint Presentation</vt:lpstr>
      <vt:lpstr>PowerPoint Presentation</vt:lpstr>
      <vt:lpstr>Other Key PUC dockets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Mexico Joins Hawaii &amp; California 100% Carbon Free Energy by 2045</vt:lpstr>
      <vt:lpstr>PowerPoint Presentation</vt:lpstr>
      <vt:lpstr>PowerPoint Presentation</vt:lpstr>
      <vt:lpstr>PowerPoint Presentation</vt:lpstr>
      <vt:lpstr>PowerPoint Presentation</vt:lpstr>
    </vt:vector>
  </TitlesOfParts>
  <Company>Sistema Universitario Ana G. Mendez</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pmendezcaban</dc:creator>
  <cp:lastModifiedBy>Rosanna Torres</cp:lastModifiedBy>
  <cp:revision>40</cp:revision>
  <dcterms:created xsi:type="dcterms:W3CDTF">2019-03-07T18:22:48Z</dcterms:created>
  <dcterms:modified xsi:type="dcterms:W3CDTF">2019-03-20T14:14:24Z</dcterms:modified>
</cp:coreProperties>
</file>