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8"/>
  </p:notesMasterIdLst>
  <p:sldIdLst>
    <p:sldId id="256" r:id="rId4"/>
    <p:sldId id="259" r:id="rId5"/>
    <p:sldId id="258" r:id="rId6"/>
    <p:sldId id="257" r:id="rId7"/>
    <p:sldId id="266" r:id="rId8"/>
    <p:sldId id="272" r:id="rId9"/>
    <p:sldId id="264" r:id="rId10"/>
    <p:sldId id="265" r:id="rId11"/>
    <p:sldId id="268" r:id="rId12"/>
    <p:sldId id="269" r:id="rId13"/>
    <p:sldId id="267" r:id="rId14"/>
    <p:sldId id="271" r:id="rId15"/>
    <p:sldId id="270" r:id="rId16"/>
    <p:sldId id="273" r:id="rId17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4660"/>
  </p:normalViewPr>
  <p:slideViewPr>
    <p:cSldViewPr>
      <p:cViewPr varScale="1">
        <p:scale>
          <a:sx n="141" d="100"/>
          <a:sy n="141" d="100"/>
        </p:scale>
        <p:origin x="840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A1EFA3-E624-4260-88B0-D7C572330987}" type="datetimeFigureOut">
              <a:rPr lang="en-US" smtClean="0"/>
              <a:t>3/19/19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F4E79-4583-4869-86AE-CA0FE4599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563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What we have found is that, 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lmost all the signal we get at night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to do with some form of human activity. We can study processes that we couldn’t before,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processes related to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energy, and the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complex intersection between energy behaviors and climate change.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we know that this is a powerful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new tool for climate change research because,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576A91-B754-4FB0-A4E3-24350AC0EC2A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632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What we have found is that, 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lmost all the signal we get at night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to do with some form of human activity. We can study processes that we couldn’t before,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processes related to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energy, and the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complex intersection between energy behaviors and climate change.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we know that this is a powerful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new tool for climate change research because,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576A91-B754-4FB0-A4E3-24350AC0EC2A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63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P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s-P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2E727-C230-4B72-B625-0951B336CDAA}" type="datetimeFigureOut">
              <a:rPr lang="es-PR" smtClean="0"/>
              <a:t>03/19/19</a:t>
            </a:fld>
            <a:endParaRPr lang="es-P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95976-79EE-48EA-A266-FB059AF8D08A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12346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P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P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2E727-C230-4B72-B625-0951B336CDAA}" type="datetimeFigureOut">
              <a:rPr lang="es-PR" smtClean="0"/>
              <a:t>03/19/19</a:t>
            </a:fld>
            <a:endParaRPr lang="es-P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95976-79EE-48EA-A266-FB059AF8D08A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350678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P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P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2E727-C230-4B72-B625-0951B336CDAA}" type="datetimeFigureOut">
              <a:rPr lang="es-PR" smtClean="0"/>
              <a:t>03/19/19</a:t>
            </a:fld>
            <a:endParaRPr lang="es-P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95976-79EE-48EA-A266-FB059AF8D08A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42790605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P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s-P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AFFFB-BD06-4992-A7F6-CD135DF5214A}" type="datetimeFigureOut">
              <a:rPr lang="es-PR" smtClean="0"/>
              <a:t>03/19/19</a:t>
            </a:fld>
            <a:endParaRPr lang="es-P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A99CD-D139-4983-AE33-E62818FA78E7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4128469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P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P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AFFFB-BD06-4992-A7F6-CD135DF5214A}" type="datetimeFigureOut">
              <a:rPr lang="es-PR" smtClean="0"/>
              <a:t>03/19/19</a:t>
            </a:fld>
            <a:endParaRPr lang="es-P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A99CD-D139-4983-AE33-E62818FA78E7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6302684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s-P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AFFFB-BD06-4992-A7F6-CD135DF5214A}" type="datetimeFigureOut">
              <a:rPr lang="es-PR" smtClean="0"/>
              <a:t>03/19/19</a:t>
            </a:fld>
            <a:endParaRPr lang="es-P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A99CD-D139-4983-AE33-E62818FA78E7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14043490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P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P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P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AFFFB-BD06-4992-A7F6-CD135DF5214A}" type="datetimeFigureOut">
              <a:rPr lang="es-PR" smtClean="0"/>
              <a:t>03/19/19</a:t>
            </a:fld>
            <a:endParaRPr lang="es-P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A99CD-D139-4983-AE33-E62818FA78E7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9950880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s-P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P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P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AFFFB-BD06-4992-A7F6-CD135DF5214A}" type="datetimeFigureOut">
              <a:rPr lang="es-PR" smtClean="0"/>
              <a:t>03/19/19</a:t>
            </a:fld>
            <a:endParaRPr lang="es-P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A99CD-D139-4983-AE33-E62818FA78E7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8409032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P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AFFFB-BD06-4992-A7F6-CD135DF5214A}" type="datetimeFigureOut">
              <a:rPr lang="es-PR" smtClean="0"/>
              <a:t>03/19/19</a:t>
            </a:fld>
            <a:endParaRPr lang="es-P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A99CD-D139-4983-AE33-E62818FA78E7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16448953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AFFFB-BD06-4992-A7F6-CD135DF5214A}" type="datetimeFigureOut">
              <a:rPr lang="es-PR" smtClean="0"/>
              <a:t>03/19/19</a:t>
            </a:fld>
            <a:endParaRPr lang="es-P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A99CD-D139-4983-AE33-E62818FA78E7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42625253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s-P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P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AFFFB-BD06-4992-A7F6-CD135DF5214A}" type="datetimeFigureOut">
              <a:rPr lang="es-PR" smtClean="0"/>
              <a:t>03/19/19</a:t>
            </a:fld>
            <a:endParaRPr lang="es-P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A99CD-D139-4983-AE33-E62818FA78E7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274006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P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P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2E727-C230-4B72-B625-0951B336CDAA}" type="datetimeFigureOut">
              <a:rPr lang="es-PR" smtClean="0"/>
              <a:t>03/19/19</a:t>
            </a:fld>
            <a:endParaRPr lang="es-P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95976-79EE-48EA-A266-FB059AF8D08A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11456735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s-P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AFFFB-BD06-4992-A7F6-CD135DF5214A}" type="datetimeFigureOut">
              <a:rPr lang="es-PR" smtClean="0"/>
              <a:t>03/19/19</a:t>
            </a:fld>
            <a:endParaRPr lang="es-P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A99CD-D139-4983-AE33-E62818FA78E7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483702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P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P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AFFFB-BD06-4992-A7F6-CD135DF5214A}" type="datetimeFigureOut">
              <a:rPr lang="es-PR" smtClean="0"/>
              <a:t>03/19/19</a:t>
            </a:fld>
            <a:endParaRPr lang="es-P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A99CD-D139-4983-AE33-E62818FA78E7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7376617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P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P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AFFFB-BD06-4992-A7F6-CD135DF5214A}" type="datetimeFigureOut">
              <a:rPr lang="es-PR" smtClean="0"/>
              <a:t>03/19/19</a:t>
            </a:fld>
            <a:endParaRPr lang="es-P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A99CD-D139-4983-AE33-E62818FA78E7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14686823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P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s-P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0DDE9-C7F6-4B09-86EA-C7A210B862F7}" type="datetimeFigureOut">
              <a:rPr lang="es-PR" smtClean="0"/>
              <a:t>03/19/19</a:t>
            </a:fld>
            <a:endParaRPr lang="es-P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D6594-364E-48DF-A913-28A265952C04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4588338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P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P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0DDE9-C7F6-4B09-86EA-C7A210B862F7}" type="datetimeFigureOut">
              <a:rPr lang="es-PR" smtClean="0"/>
              <a:t>03/19/19</a:t>
            </a:fld>
            <a:endParaRPr lang="es-P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D6594-364E-48DF-A913-28A265952C04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3672881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s-P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0DDE9-C7F6-4B09-86EA-C7A210B862F7}" type="datetimeFigureOut">
              <a:rPr lang="es-PR" smtClean="0"/>
              <a:t>03/19/19</a:t>
            </a:fld>
            <a:endParaRPr lang="es-P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D6594-364E-48DF-A913-28A265952C04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3827973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P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P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P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0DDE9-C7F6-4B09-86EA-C7A210B862F7}" type="datetimeFigureOut">
              <a:rPr lang="es-PR" smtClean="0"/>
              <a:t>03/19/19</a:t>
            </a:fld>
            <a:endParaRPr lang="es-P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D6594-364E-48DF-A913-28A265952C04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6602583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s-P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P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P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0DDE9-C7F6-4B09-86EA-C7A210B862F7}" type="datetimeFigureOut">
              <a:rPr lang="es-PR" smtClean="0"/>
              <a:t>03/19/19</a:t>
            </a:fld>
            <a:endParaRPr lang="es-P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D6594-364E-48DF-A913-28A265952C04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1298937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P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0DDE9-C7F6-4B09-86EA-C7A210B862F7}" type="datetimeFigureOut">
              <a:rPr lang="es-PR" smtClean="0"/>
              <a:t>03/19/19</a:t>
            </a:fld>
            <a:endParaRPr lang="es-P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D6594-364E-48DF-A913-28A265952C04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2314448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0DDE9-C7F6-4B09-86EA-C7A210B862F7}" type="datetimeFigureOut">
              <a:rPr lang="es-PR" smtClean="0"/>
              <a:t>03/19/19</a:t>
            </a:fld>
            <a:endParaRPr lang="es-P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D6594-364E-48DF-A913-28A265952C04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646952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s-P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2E727-C230-4B72-B625-0951B336CDAA}" type="datetimeFigureOut">
              <a:rPr lang="es-PR" smtClean="0"/>
              <a:t>03/19/19</a:t>
            </a:fld>
            <a:endParaRPr lang="es-P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95976-79EE-48EA-A266-FB059AF8D08A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9381172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s-P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P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0DDE9-C7F6-4B09-86EA-C7A210B862F7}" type="datetimeFigureOut">
              <a:rPr lang="es-PR" smtClean="0"/>
              <a:t>03/19/19</a:t>
            </a:fld>
            <a:endParaRPr lang="es-P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D6594-364E-48DF-A913-28A265952C04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8333651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s-P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0DDE9-C7F6-4B09-86EA-C7A210B862F7}" type="datetimeFigureOut">
              <a:rPr lang="es-PR" smtClean="0"/>
              <a:t>03/19/19</a:t>
            </a:fld>
            <a:endParaRPr lang="es-P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D6594-364E-48DF-A913-28A265952C04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41979046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P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P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0DDE9-C7F6-4B09-86EA-C7A210B862F7}" type="datetimeFigureOut">
              <a:rPr lang="es-PR" smtClean="0"/>
              <a:t>03/19/19</a:t>
            </a:fld>
            <a:endParaRPr lang="es-P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D6594-364E-48DF-A913-28A265952C04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4581145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P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P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0DDE9-C7F6-4B09-86EA-C7A210B862F7}" type="datetimeFigureOut">
              <a:rPr lang="es-PR" smtClean="0"/>
              <a:t>03/19/19</a:t>
            </a:fld>
            <a:endParaRPr lang="es-P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D6594-364E-48DF-A913-28A265952C04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605558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P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P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P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2E727-C230-4B72-B625-0951B336CDAA}" type="datetimeFigureOut">
              <a:rPr lang="es-PR" smtClean="0"/>
              <a:t>03/19/19</a:t>
            </a:fld>
            <a:endParaRPr lang="es-P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95976-79EE-48EA-A266-FB059AF8D08A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816854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s-P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P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P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2E727-C230-4B72-B625-0951B336CDAA}" type="datetimeFigureOut">
              <a:rPr lang="es-PR" smtClean="0"/>
              <a:t>03/19/19</a:t>
            </a:fld>
            <a:endParaRPr lang="es-P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95976-79EE-48EA-A266-FB059AF8D08A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891866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P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2E727-C230-4B72-B625-0951B336CDAA}" type="datetimeFigureOut">
              <a:rPr lang="es-PR" smtClean="0"/>
              <a:t>03/19/19</a:t>
            </a:fld>
            <a:endParaRPr lang="es-P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95976-79EE-48EA-A266-FB059AF8D08A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183905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2E727-C230-4B72-B625-0951B336CDAA}" type="datetimeFigureOut">
              <a:rPr lang="es-PR" smtClean="0"/>
              <a:t>03/19/19</a:t>
            </a:fld>
            <a:endParaRPr lang="es-P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95976-79EE-48EA-A266-FB059AF8D08A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1277159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s-P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P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2E727-C230-4B72-B625-0951B336CDAA}" type="datetimeFigureOut">
              <a:rPr lang="es-PR" smtClean="0"/>
              <a:t>03/19/19</a:t>
            </a:fld>
            <a:endParaRPr lang="es-P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95976-79EE-48EA-A266-FB059AF8D08A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528723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s-P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2E727-C230-4B72-B625-0951B336CDAA}" type="datetimeFigureOut">
              <a:rPr lang="es-PR" smtClean="0"/>
              <a:t>03/19/19</a:t>
            </a:fld>
            <a:endParaRPr lang="es-P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95976-79EE-48EA-A266-FB059AF8D08A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102931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s-P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P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32E727-C230-4B72-B625-0951B336CDAA}" type="datetimeFigureOut">
              <a:rPr lang="es-PR" smtClean="0"/>
              <a:t>03/19/19</a:t>
            </a:fld>
            <a:endParaRPr lang="es-P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95976-79EE-48EA-A266-FB059AF8D08A}" type="slidenum">
              <a:rPr lang="es-PR" smtClean="0"/>
              <a:t>‹#›</a:t>
            </a:fld>
            <a:endParaRPr lang="es-PR"/>
          </a:p>
        </p:txBody>
      </p:sp>
      <p:pic>
        <p:nvPicPr>
          <p:cNvPr id="7" name="Picture 2" descr="C:\Users\pmendezcaban\Desktop\Slides-BlackStart-CNE20 - 3-01.jp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6595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mendezcaban\Desktop\Slides-BlackStart-CNE20 - 3-02.jp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144000" cy="514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s-P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P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AFFFB-BD06-4992-A7F6-CD135DF5214A}" type="datetimeFigureOut">
              <a:rPr lang="es-PR" smtClean="0"/>
              <a:t>03/19/19</a:t>
            </a:fld>
            <a:endParaRPr lang="es-P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5A99CD-D139-4983-AE33-E62818FA78E7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1582720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s-P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P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F0DDE9-C7F6-4B09-86EA-C7A210B862F7}" type="datetimeFigureOut">
              <a:rPr lang="es-PR" smtClean="0"/>
              <a:t>03/19/19</a:t>
            </a:fld>
            <a:endParaRPr lang="es-P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4D6594-364E-48DF-A913-28A265952C04}" type="slidenum">
              <a:rPr lang="es-PR" smtClean="0"/>
              <a:t>‹#›</a:t>
            </a:fld>
            <a:endParaRPr lang="es-PR"/>
          </a:p>
        </p:txBody>
      </p:sp>
      <p:pic>
        <p:nvPicPr>
          <p:cNvPr id="2050" name="Picture 2" descr="C:\Users\pmendezcaban\Desktop\Slides-BlackStart-CNE20 - 3-03.jp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4"/>
            <a:ext cx="9144000" cy="514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6229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jpeg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mroman@usra.edu" TargetMode="External"/><Relationship Id="rId2" Type="http://schemas.openxmlformats.org/officeDocument/2006/relationships/hyperlink" Target="https://usra.edu/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3.mp4"/><Relationship Id="rId7" Type="http://schemas.openxmlformats.org/officeDocument/2006/relationships/image" Target="../media/image11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9.xml"/><Relationship Id="rId4" Type="http://schemas.openxmlformats.org/officeDocument/2006/relationships/video" Target="../media/media3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0400" y="16573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838200" y="1621631"/>
            <a:ext cx="7772400" cy="1102519"/>
          </a:xfrm>
        </p:spPr>
        <p:txBody>
          <a:bodyPr>
            <a:noAutofit/>
          </a:bodyPr>
          <a:lstStyle/>
          <a:p>
            <a:pPr algn="r"/>
            <a:r>
              <a:rPr lang="en-US" sz="2800" b="1" dirty="0">
                <a:solidFill>
                  <a:schemeClr val="bg1"/>
                </a:solidFill>
                <a:latin typeface="Epoca"/>
                <a:cs typeface="Arial" panose="020B0604020202020204" pitchFamily="34" charset="0"/>
              </a:rPr>
              <a:t>Black Marble: Mapping Recovery             Through Satellite Data</a:t>
            </a:r>
            <a:endParaRPr lang="en-US" sz="2800" dirty="0">
              <a:solidFill>
                <a:schemeClr val="bg1"/>
              </a:solidFill>
              <a:latin typeface="Epoca"/>
              <a:cs typeface="Arial" panose="020B0604020202020204" pitchFamily="34" charset="0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2133600" y="3562350"/>
            <a:ext cx="4876800" cy="9906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Miguel O. Román, PhD</a:t>
            </a:r>
          </a:p>
          <a:p>
            <a:pPr>
              <a:spcBef>
                <a:spcPts val="0"/>
              </a:spcBef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Founding Director, Earth from Space Institute (EfSI)</a:t>
            </a:r>
          </a:p>
          <a:p>
            <a:pPr>
              <a:spcBef>
                <a:spcPts val="0"/>
              </a:spcBef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Universities Space Research Association (USRA)</a:t>
            </a:r>
          </a:p>
        </p:txBody>
      </p:sp>
    </p:spTree>
    <p:extLst>
      <p:ext uri="{BB962C8B-B14F-4D97-AF65-F5344CB8AC3E}">
        <p14:creationId xmlns:p14="http://schemas.microsoft.com/office/powerpoint/2010/main" val="17253803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4428487"/>
          </a:xfrm>
          <a:prstGeom prst="rect">
            <a:avLst/>
          </a:prstGeom>
          <a:solidFill>
            <a:schemeClr val="tx1"/>
          </a:solid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4"/>
          <a:stretch/>
        </p:blipFill>
        <p:spPr>
          <a:xfrm>
            <a:off x="635567" y="285750"/>
            <a:ext cx="7872866" cy="3990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450" y="2848668"/>
            <a:ext cx="4991100" cy="134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5275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1"/>
            <a:ext cx="9144000" cy="447675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2828"/>
          <a:stretch/>
        </p:blipFill>
        <p:spPr>
          <a:xfrm>
            <a:off x="571500" y="152399"/>
            <a:ext cx="7585364" cy="4171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7565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-1"/>
            <a:ext cx="9144000" cy="447675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512" y="153542"/>
            <a:ext cx="7438976" cy="4169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9326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"/>
            <a:ext cx="9144000" cy="447675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1280" t="1521" r="1684" b="2661"/>
          <a:stretch/>
        </p:blipFill>
        <p:spPr>
          <a:xfrm>
            <a:off x="1531001" y="742950"/>
            <a:ext cx="6108700" cy="28194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</p:pic>
      <p:sp>
        <p:nvSpPr>
          <p:cNvPr id="15" name="Title 5"/>
          <p:cNvSpPr txBox="1">
            <a:spLocks/>
          </p:cNvSpPr>
          <p:nvPr/>
        </p:nvSpPr>
        <p:spPr>
          <a:xfrm>
            <a:off x="0" y="133350"/>
            <a:ext cx="9144000" cy="55233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Black Marble Alliance: Why us? Why now?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903463" y="1257279"/>
            <a:ext cx="1088137" cy="2087027"/>
            <a:chOff x="7862681" y="1257279"/>
            <a:chExt cx="1088137" cy="2087027"/>
          </a:xfrm>
        </p:grpSpPr>
        <p:pic>
          <p:nvPicPr>
            <p:cNvPr id="20" name="Picture 2" descr="Image result for world bank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2682" y="2412136"/>
              <a:ext cx="1088136" cy="9321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 descr="Related image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205" b="19078"/>
            <a:stretch/>
          </p:blipFill>
          <p:spPr bwMode="auto">
            <a:xfrm>
              <a:off x="7862681" y="1257279"/>
              <a:ext cx="1088136" cy="747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1531001" y="3790950"/>
            <a:ext cx="6081999" cy="533400"/>
            <a:chOff x="1385601" y="3790950"/>
            <a:chExt cx="6081999" cy="533400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4006" t="-23252" r="-12045" b="-21138"/>
            <a:stretch/>
          </p:blipFill>
          <p:spPr bwMode="auto">
            <a:xfrm>
              <a:off x="4209744" y="3790950"/>
              <a:ext cx="1371600" cy="533400"/>
            </a:xfrm>
            <a:prstGeom prst="rect">
              <a:avLst/>
            </a:prstGeom>
            <a:solidFill>
              <a:srgbClr val="FFFF00"/>
            </a:solidFill>
            <a:extLst/>
          </p:spPr>
        </p:pic>
        <p:pic>
          <p:nvPicPr>
            <p:cNvPr id="23" name="Picture 4" descr="Image result for yale fes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5601" y="3790950"/>
              <a:ext cx="2333549" cy="530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 descr="Image result for harvard humanitarian initiative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334" b="30667"/>
            <a:stretch/>
          </p:blipFill>
          <p:spPr bwMode="auto">
            <a:xfrm>
              <a:off x="6071937" y="3790950"/>
              <a:ext cx="1395663" cy="530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177164" y="1339059"/>
            <a:ext cx="1088136" cy="2005247"/>
            <a:chOff x="288782" y="1339059"/>
            <a:chExt cx="1088136" cy="2005247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782" y="2443874"/>
              <a:ext cx="1088136" cy="900432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782" y="1339059"/>
              <a:ext cx="1088136" cy="8027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849164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0" y="438150"/>
            <a:ext cx="5105400" cy="3600450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you!  </a:t>
            </a:r>
            <a:b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¡Muchas Gracias!</a:t>
            </a:r>
          </a:p>
          <a:p>
            <a:pPr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For More Info:</a:t>
            </a: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www.usra.edu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mroman@usra.edu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@USRA_Roman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971550"/>
            <a:ext cx="3061807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834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700" y="-4572"/>
            <a:ext cx="9144000" cy="5148072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5" name="Picture 2" descr="https://www.knowledgeorb.com/wp-content/uploads/2012/12/viirs_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24" y="-4572"/>
            <a:ext cx="8185752" cy="51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49000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-4572"/>
            <a:ext cx="9156700" cy="4481322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20" name="Picture 19" descr="071.JPG"/>
          <p:cNvPicPr>
            <a:picLocks noChangeAspect="1"/>
          </p:cNvPicPr>
          <p:nvPr/>
        </p:nvPicPr>
        <p:blipFill rotWithShape="1">
          <a:blip r:embed="rId2" cstate="print"/>
          <a:srcRect l="15065" t="11653" r="3438" b="6715"/>
          <a:stretch/>
        </p:blipFill>
        <p:spPr>
          <a:xfrm>
            <a:off x="463063" y="209550"/>
            <a:ext cx="2813537" cy="3810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0" t="5075" r="8790" b="61360"/>
          <a:stretch/>
        </p:blipFill>
        <p:spPr>
          <a:xfrm>
            <a:off x="4191000" y="672332"/>
            <a:ext cx="4477644" cy="2884436"/>
          </a:xfrm>
          <a:prstGeom prst="rect">
            <a:avLst/>
          </a:prstGeom>
        </p:spPr>
      </p:pic>
      <p:sp>
        <p:nvSpPr>
          <p:cNvPr id="22" name="Right Arrow 21"/>
          <p:cNvSpPr/>
          <p:nvPr/>
        </p:nvSpPr>
        <p:spPr>
          <a:xfrm>
            <a:off x="3048000" y="1962150"/>
            <a:ext cx="1295400" cy="762000"/>
          </a:xfrm>
          <a:prstGeom prst="rightArrow">
            <a:avLst>
              <a:gd name="adj1" fmla="val 50000"/>
              <a:gd name="adj2" fmla="val 71250"/>
            </a:avLst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4"/>
          <p:cNvSpPr txBox="1">
            <a:spLocks noChangeArrowheads="1"/>
          </p:cNvSpPr>
          <p:nvPr/>
        </p:nvSpPr>
        <p:spPr bwMode="auto">
          <a:xfrm>
            <a:off x="3739663" y="3522643"/>
            <a:ext cx="494713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How does one become an</a:t>
            </a:r>
          </a:p>
          <a:p>
            <a:pPr algn="r">
              <a:defRPr/>
            </a:pPr>
            <a:r>
              <a:rPr lang="en-US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Earth System Scientist?</a:t>
            </a:r>
            <a:endParaRPr lang="en-US" sz="1400" dirty="0">
              <a:solidFill>
                <a:schemeClr val="bg1"/>
              </a:solidFill>
              <a:effectLst>
                <a:outerShdw blurRad="50800" dist="38100" dir="2700000" algn="tl" rotWithShape="0">
                  <a:schemeClr val="tx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69982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0"/>
            <a:ext cx="9144000" cy="462915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42157" y="438150"/>
            <a:ext cx="8444643" cy="3620641"/>
            <a:chOff x="242157" y="361950"/>
            <a:chExt cx="8444643" cy="3620641"/>
          </a:xfrm>
        </p:grpSpPr>
        <p:pic>
          <p:nvPicPr>
            <p:cNvPr id="13" name="Picture 12" descr="026.JPG"/>
            <p:cNvPicPr>
              <a:picLocks noChangeAspect="1"/>
            </p:cNvPicPr>
            <p:nvPr/>
          </p:nvPicPr>
          <p:blipFill rotWithShape="1">
            <a:blip r:embed="rId2" cstate="print"/>
            <a:srcRect l="26315" t="3637" r="259" b="9081"/>
            <a:stretch/>
          </p:blipFill>
          <p:spPr>
            <a:xfrm>
              <a:off x="5334000" y="690086"/>
              <a:ext cx="3352800" cy="2984500"/>
            </a:xfrm>
            <a:prstGeom prst="rect">
              <a:avLst/>
            </a:prstGeom>
          </p:spPr>
        </p:pic>
        <p:pic>
          <p:nvPicPr>
            <p:cNvPr id="14" name="Picture 2" descr="C:\Users\moroman\Documents\Pictures\1049002_10151683964429889_1519159989_o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523"/>
            <a:stretch/>
          </p:blipFill>
          <p:spPr bwMode="auto">
            <a:xfrm>
              <a:off x="304800" y="690086"/>
              <a:ext cx="4863243" cy="2971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4"/>
            <p:cNvSpPr txBox="1">
              <a:spLocks noChangeArrowheads="1"/>
            </p:cNvSpPr>
            <p:nvPr/>
          </p:nvSpPr>
          <p:spPr bwMode="auto">
            <a:xfrm>
              <a:off x="242157" y="361950"/>
              <a:ext cx="4863243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Familia Colón Ortíz: 50</a:t>
              </a:r>
              <a:r>
                <a:rPr lang="en-US" sz="16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Wedding Anniversary</a:t>
              </a:r>
              <a:endPara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4"/>
            <p:cNvSpPr txBox="1">
              <a:spLocks noChangeArrowheads="1"/>
            </p:cNvSpPr>
            <p:nvPr/>
          </p:nvSpPr>
          <p:spPr bwMode="auto">
            <a:xfrm>
              <a:off x="6787293" y="3644037"/>
              <a:ext cx="189950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 Parguera, Lajas</a:t>
              </a:r>
              <a:endPara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39875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ss029e029371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7" t="10278" r="7581" b="24444"/>
          <a:stretch/>
        </p:blipFill>
        <p:spPr>
          <a:xfrm>
            <a:off x="0" y="1"/>
            <a:ext cx="9144000" cy="447674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267200" y="1453545"/>
            <a:ext cx="4343400" cy="1569660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ln w="18415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makes a community meaningfully similar or different is not just its landscape, but also its people.</a:t>
            </a:r>
          </a:p>
        </p:txBody>
      </p:sp>
    </p:spTree>
    <p:extLst>
      <p:ext uri="{BB962C8B-B14F-4D97-AF65-F5344CB8AC3E}">
        <p14:creationId xmlns:p14="http://schemas.microsoft.com/office/powerpoint/2010/main" val="41905866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43000" y="0"/>
            <a:ext cx="6858000" cy="51435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+mj-lt"/>
            </a:endParaRPr>
          </a:p>
        </p:txBody>
      </p:sp>
      <p:pic>
        <p:nvPicPr>
          <p:cNvPr id="2" name="Slide6.mp4">
            <a:hlinkClick r:id="" action="ppaction://media"/>
            <a:extLst>
              <a:ext uri="{FF2B5EF4-FFF2-40B4-BE49-F238E27FC236}">
                <a16:creationId xmlns:a16="http://schemas.microsoft.com/office/drawing/2014/main" id="{2FF95B3C-3F71-F648-8FAC-0F1EBF71A5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5899" y="121443"/>
            <a:ext cx="8712201" cy="490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321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43000" y="0"/>
            <a:ext cx="6858000" cy="51435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+mj-lt"/>
            </a:endParaRPr>
          </a:p>
        </p:txBody>
      </p:sp>
      <p:pic>
        <p:nvPicPr>
          <p:cNvPr id="2" name="DNB_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" y="642938"/>
            <a:ext cx="6858000" cy="3857625"/>
          </a:xfrm>
          <a:prstGeom prst="rect">
            <a:avLst/>
          </a:prstGeom>
        </p:spPr>
      </p:pic>
      <p:pic>
        <p:nvPicPr>
          <p:cNvPr id="3" name="Slide7.mp4">
            <a:hlinkClick r:id="" action="ppaction://media"/>
            <a:extLst>
              <a:ext uri="{FF2B5EF4-FFF2-40B4-BE49-F238E27FC236}">
                <a16:creationId xmlns:a16="http://schemas.microsoft.com/office/drawing/2014/main" id="{93DCD9C3-8DDD-804D-9AB0-712E0CC1500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2400" y="85725"/>
            <a:ext cx="8839200" cy="497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25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7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447675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2" name="Picture 2" descr="https://eoimages.gsfc.nasa.gov/images/imagerecords/91000/91004/maria_goe_2017263_lr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7"/>
          <a:stretch/>
        </p:blipFill>
        <p:spPr bwMode="auto">
          <a:xfrm>
            <a:off x="457200" y="798731"/>
            <a:ext cx="5029200" cy="3360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660" y="2819571"/>
            <a:ext cx="3173124" cy="990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176" y="533571"/>
            <a:ext cx="2282092" cy="2286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5800" y="172819"/>
            <a:ext cx="4876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Puerto Rico at Night: Disaster Response</a:t>
            </a:r>
            <a:b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and Recovery after Hurricane Maria 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397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9.mp4">
            <a:hlinkClick r:id="" action="ppaction://media"/>
            <a:extLst>
              <a:ext uri="{FF2B5EF4-FFF2-40B4-BE49-F238E27FC236}">
                <a16:creationId xmlns:a16="http://schemas.microsoft.com/office/drawing/2014/main" id="{1BFD0F6A-5265-BD4C-96FF-2F810905DC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358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6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225</Words>
  <Application>Microsoft Macintosh PowerPoint</Application>
  <PresentationFormat>On-screen Show (16:9)</PresentationFormat>
  <Paragraphs>29</Paragraphs>
  <Slides>14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Epoca</vt:lpstr>
      <vt:lpstr>Office Theme</vt:lpstr>
      <vt:lpstr>Custom Design</vt:lpstr>
      <vt:lpstr>1_Custom Design</vt:lpstr>
      <vt:lpstr>Black Marble: Mapping Recovery             Through Satellite Data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Sistema Universitario Ana G. Mendez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pmendezcaban</dc:creator>
  <cp:lastModifiedBy>Rosanna Torres</cp:lastModifiedBy>
  <cp:revision>29</cp:revision>
  <dcterms:created xsi:type="dcterms:W3CDTF">2019-03-07T18:22:48Z</dcterms:created>
  <dcterms:modified xsi:type="dcterms:W3CDTF">2019-03-19T17:37:07Z</dcterms:modified>
</cp:coreProperties>
</file>