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0"/>
  </p:notesMasterIdLst>
  <p:sldIdLst>
    <p:sldId id="256" r:id="rId4"/>
    <p:sldId id="258" r:id="rId5"/>
    <p:sldId id="260" r:id="rId6"/>
    <p:sldId id="259" r:id="rId7"/>
    <p:sldId id="261" r:id="rId8"/>
    <p:sldId id="257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5"/>
  </p:normalViewPr>
  <p:slideViewPr>
    <p:cSldViewPr>
      <p:cViewPr varScale="1">
        <p:scale>
          <a:sx n="148" d="100"/>
          <a:sy n="148" d="100"/>
        </p:scale>
        <p:origin x="60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5EA68-80CA-0649-AE0C-B17A14AB5BC1}" type="datetimeFigureOut">
              <a:rPr lang="en-US" smtClean="0"/>
              <a:t>3/19/19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8820A-91A2-8B49-8056-6CA1B005F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05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Images courtesy of NECN and CNBC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8820A-91A2-8B49-8056-6CA1B005FF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03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E727-C230-4B72-B625-0951B336CDAA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5976-79EE-48EA-A266-FB059AF8D08A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2346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E727-C230-4B72-B625-0951B336CDAA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5976-79EE-48EA-A266-FB059AF8D08A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350678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E727-C230-4B72-B625-0951B336CDAA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5976-79EE-48EA-A266-FB059AF8D08A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279060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FFFB-BD06-4992-A7F6-CD135DF5214A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99CD-D139-4983-AE33-E62818FA78E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12846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FFFB-BD06-4992-A7F6-CD135DF5214A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99CD-D139-4983-AE33-E62818FA78E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630268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FFFB-BD06-4992-A7F6-CD135DF5214A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99CD-D139-4983-AE33-E62818FA78E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404349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FFFB-BD06-4992-A7F6-CD135DF5214A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99CD-D139-4983-AE33-E62818FA78E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995088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FFFB-BD06-4992-A7F6-CD135DF5214A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99CD-D139-4983-AE33-E62818FA78E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840903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FFFB-BD06-4992-A7F6-CD135DF5214A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99CD-D139-4983-AE33-E62818FA78E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644895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FFFB-BD06-4992-A7F6-CD135DF5214A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99CD-D139-4983-AE33-E62818FA78E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262525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FFFB-BD06-4992-A7F6-CD135DF5214A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99CD-D139-4983-AE33-E62818FA78E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274006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E727-C230-4B72-B625-0951B336CDAA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5976-79EE-48EA-A266-FB059AF8D08A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1456735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FFFB-BD06-4992-A7F6-CD135DF5214A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99CD-D139-4983-AE33-E62818FA78E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8370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FFFB-BD06-4992-A7F6-CD135DF5214A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99CD-D139-4983-AE33-E62818FA78E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737661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FFFB-BD06-4992-A7F6-CD135DF5214A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99CD-D139-4983-AE33-E62818FA78E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468682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DE9-C7F6-4B09-86EA-C7A210B862F7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6594-364E-48DF-A913-28A265952C04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588338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DE9-C7F6-4B09-86EA-C7A210B862F7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6594-364E-48DF-A913-28A265952C04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367288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DE9-C7F6-4B09-86EA-C7A210B862F7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6594-364E-48DF-A913-28A265952C04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382797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DE9-C7F6-4B09-86EA-C7A210B862F7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6594-364E-48DF-A913-28A265952C04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660258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DE9-C7F6-4B09-86EA-C7A210B862F7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6594-364E-48DF-A913-28A265952C04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1298937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DE9-C7F6-4B09-86EA-C7A210B862F7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6594-364E-48DF-A913-28A265952C04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2314448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DE9-C7F6-4B09-86EA-C7A210B862F7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6594-364E-48DF-A913-28A265952C04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646952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E727-C230-4B72-B625-0951B336CDAA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5976-79EE-48EA-A266-FB059AF8D08A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9381172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DE9-C7F6-4B09-86EA-C7A210B862F7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6594-364E-48DF-A913-28A265952C04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8333651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DE9-C7F6-4B09-86EA-C7A210B862F7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6594-364E-48DF-A913-28A265952C04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197904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DE9-C7F6-4B09-86EA-C7A210B862F7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6594-364E-48DF-A913-28A265952C04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581145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DE9-C7F6-4B09-86EA-C7A210B862F7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6594-364E-48DF-A913-28A265952C04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605558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E727-C230-4B72-B625-0951B336CDAA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5976-79EE-48EA-A266-FB059AF8D08A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816854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E727-C230-4B72-B625-0951B336CDAA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5976-79EE-48EA-A266-FB059AF8D08A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89186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E727-C230-4B72-B625-0951B336CDAA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5976-79EE-48EA-A266-FB059AF8D08A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18390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E727-C230-4B72-B625-0951B336CDAA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5976-79EE-48EA-A266-FB059AF8D08A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27715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E727-C230-4B72-B625-0951B336CDAA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5976-79EE-48EA-A266-FB059AF8D08A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528723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E727-C230-4B72-B625-0951B336CDAA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5976-79EE-48EA-A266-FB059AF8D08A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02931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2E727-C230-4B72-B625-0951B336CDAA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95976-79EE-48EA-A266-FB059AF8D08A}" type="slidenum">
              <a:rPr lang="es-PR" smtClean="0"/>
              <a:t>‹#›</a:t>
            </a:fld>
            <a:endParaRPr lang="es-PR"/>
          </a:p>
        </p:txBody>
      </p:sp>
      <p:pic>
        <p:nvPicPr>
          <p:cNvPr id="7" name="Picture 2" descr="C:\Users\pmendezcaban\Desktop\Slides-BlackStart-CNE20 - 3-01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59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mendezcaban\Desktop\Slides-BlackStart-CNE20 - 3-0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514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AFFFB-BD06-4992-A7F6-CD135DF5214A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A99CD-D139-4983-AE33-E62818FA78E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58272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0DDE9-C7F6-4B09-86EA-C7A210B862F7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D6594-364E-48DF-A913-28A265952C04}" type="slidenum">
              <a:rPr lang="es-PR" smtClean="0"/>
              <a:t>‹#›</a:t>
            </a:fld>
            <a:endParaRPr lang="es-PR"/>
          </a:p>
        </p:txBody>
      </p:sp>
      <p:pic>
        <p:nvPicPr>
          <p:cNvPr id="2050" name="Picture 2" descr="C:\Users\pmendezcaban\Desktop\Slides-BlackStart-CNE20 - 3-03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764"/>
            <a:ext cx="9144000" cy="514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22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BEEC5D-E551-8547-ACFF-A7A982C82A65}"/>
              </a:ext>
            </a:extLst>
          </p:cNvPr>
          <p:cNvSpPr txBox="1"/>
          <p:nvPr/>
        </p:nvSpPr>
        <p:spPr>
          <a:xfrm>
            <a:off x="3124200" y="3562350"/>
            <a:ext cx="41063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Roy Torbert </a:t>
            </a:r>
          </a:p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Principal, Islands Energy Program</a:t>
            </a:r>
          </a:p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Rocky Mountain Institute</a:t>
            </a:r>
          </a:p>
        </p:txBody>
      </p:sp>
    </p:spTree>
    <p:extLst>
      <p:ext uri="{BB962C8B-B14F-4D97-AF65-F5344CB8AC3E}">
        <p14:creationId xmlns:p14="http://schemas.microsoft.com/office/powerpoint/2010/main" val="1725380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6815A3-4B87-CC49-AE2C-383A045AFA83}"/>
              </a:ext>
            </a:extLst>
          </p:cNvPr>
          <p:cNvSpPr txBox="1"/>
          <p:nvPr/>
        </p:nvSpPr>
        <p:spPr>
          <a:xfrm>
            <a:off x="457200" y="895350"/>
            <a:ext cx="46481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Power Sector Context: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Diverging economic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Energy sector holding back growth and vulnerable to extreme weather</a:t>
            </a:r>
          </a:p>
          <a:p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Opportunity: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role for policy and regulation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Community-led system reinvention, catalyzed by new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Potentially profitable investments in the energy sector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3BC72C-59D4-CF44-88E0-65305CC62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709" y="2331749"/>
            <a:ext cx="3745515" cy="21338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A2E6F7-3322-7840-B3AE-69ECC09486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0709" y="133350"/>
            <a:ext cx="3761482" cy="211583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66998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6815A3-4B87-CC49-AE2C-383A045AFA83}"/>
              </a:ext>
            </a:extLst>
          </p:cNvPr>
          <p:cNvSpPr txBox="1"/>
          <p:nvPr/>
        </p:nvSpPr>
        <p:spPr>
          <a:xfrm>
            <a:off x="457200" y="1200150"/>
            <a:ext cx="3429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Resilience: 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energy systems (solar, battery, wind, etc.) 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 more resilient, but are not necessarily. 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Proper design practices are required, as well as a thoughtful approach for the grid architecture, to include utility long-term planning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527200-4556-FE49-9130-5EAA3E27C8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133350"/>
            <a:ext cx="4995827" cy="333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98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253C43-4050-FB46-81D8-22A75A9FB317}"/>
              </a:ext>
            </a:extLst>
          </p:cNvPr>
          <p:cNvSpPr txBox="1"/>
          <p:nvPr/>
        </p:nvSpPr>
        <p:spPr>
          <a:xfrm>
            <a:off x="457201" y="826366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Value of New Technology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Both energy efficiency and battery storage are flexible resources that can lower costs and improve system resilience, through: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7DFBFF-0CC7-4A40-82AC-58A7EF586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469" y="57150"/>
            <a:ext cx="5029200" cy="44050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C68435-48E1-6D49-855A-E8B52F484EA0}"/>
              </a:ext>
            </a:extLst>
          </p:cNvPr>
          <p:cNvSpPr/>
          <p:nvPr/>
        </p:nvSpPr>
        <p:spPr>
          <a:xfrm>
            <a:off x="9332" y="2712110"/>
            <a:ext cx="4096137" cy="16927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A25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Decreasing backup generation needs and up-front capital costs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A25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Reducing dependence on outside fuel 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A25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Decreasing life-cycle costs and increasing value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A25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Generating revenue and supporting the grid of the future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A25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Meeting related objectives (cost, carbon, etc.) </a:t>
            </a:r>
            <a:endParaRPr lang="en-US" sz="1300" dirty="0">
              <a:solidFill>
                <a:srgbClr val="0A2532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236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6815A3-4B87-CC49-AE2C-383A045AFA83}"/>
              </a:ext>
            </a:extLst>
          </p:cNvPr>
          <p:cNvSpPr txBox="1"/>
          <p:nvPr/>
        </p:nvSpPr>
        <p:spPr>
          <a:xfrm>
            <a:off x="457201" y="89535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Immediate Priorities: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 clear vision and principles, both through policy and utility planning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 the regulator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Expedite projects to benefit the grid and customers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6949FD-1CA6-2B44-8E7F-2FD1BBC7A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307" y="895350"/>
            <a:ext cx="4806146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40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24D1A7-CEDC-774B-A283-7CD586B29D74}"/>
              </a:ext>
            </a:extLst>
          </p:cNvPr>
          <p:cNvSpPr txBox="1"/>
          <p:nvPr/>
        </p:nvSpPr>
        <p:spPr>
          <a:xfrm>
            <a:off x="457200" y="895350"/>
            <a:ext cx="1394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340686-799B-BF46-8330-C9B667960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17713"/>
            <a:ext cx="4216400" cy="2366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20F955-6597-C941-9B29-2873FB337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88" y="1934863"/>
            <a:ext cx="4403012" cy="246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87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189</Words>
  <Application>Microsoft Macintosh PowerPoint</Application>
  <PresentationFormat>On-screen Show (16:9)</PresentationFormat>
  <Paragraphs>30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Verdana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Sistema Universitario Ana G. Mendez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pmendezcaban</dc:creator>
  <cp:lastModifiedBy>Rosanna Torres</cp:lastModifiedBy>
  <cp:revision>14</cp:revision>
  <cp:lastPrinted>2019-03-18T20:29:38Z</cp:lastPrinted>
  <dcterms:created xsi:type="dcterms:W3CDTF">2019-03-07T18:22:48Z</dcterms:created>
  <dcterms:modified xsi:type="dcterms:W3CDTF">2019-03-19T18:26:51Z</dcterms:modified>
</cp:coreProperties>
</file>