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</p:sldMasterIdLst>
  <p:notesMasterIdLst>
    <p:notesMasterId r:id="rId10"/>
  </p:notesMasterIdLst>
  <p:sldIdLst>
    <p:sldId id="258" r:id="rId5"/>
    <p:sldId id="257" r:id="rId6"/>
    <p:sldId id="1042" r:id="rId7"/>
    <p:sldId id="1043" r:id="rId8"/>
    <p:sldId id="1044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3D63"/>
    <a:srgbClr val="6CC7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32"/>
    <p:restoredTop sz="94749"/>
  </p:normalViewPr>
  <p:slideViewPr>
    <p:cSldViewPr>
      <p:cViewPr varScale="1">
        <p:scale>
          <a:sx n="148" d="100"/>
          <a:sy n="148" d="100"/>
        </p:scale>
        <p:origin x="568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C3880-A6DA-C640-8126-11B121627906}" type="datetimeFigureOut">
              <a:rPr lang="en-US" smtClean="0"/>
              <a:t>3/19/19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AFAE8-FF73-C548-B8C1-AB17E39A6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19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Luego</a:t>
            </a:r>
            <a:r>
              <a:rPr lang="en-US" dirty="0"/>
              <a:t> de </a:t>
            </a:r>
            <a:r>
              <a:rPr lang="en-US" dirty="0" err="1"/>
              <a:t>publicar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informes</a:t>
            </a:r>
            <a:r>
              <a:rPr lang="en-US" dirty="0"/>
              <a:t>, ReImagina se </a:t>
            </a:r>
            <a:r>
              <a:rPr lang="en-US" dirty="0" err="1"/>
              <a:t>restructuró</a:t>
            </a:r>
            <a:r>
              <a:rPr lang="en-US" dirty="0"/>
              <a:t> para </a:t>
            </a:r>
            <a:r>
              <a:rPr lang="en-US" dirty="0" err="1"/>
              <a:t>enfocarse</a:t>
            </a:r>
            <a:r>
              <a:rPr lang="en-US" dirty="0"/>
              <a:t> </a:t>
            </a:r>
            <a:r>
              <a:rPr lang="en-US" dirty="0" err="1"/>
              <a:t>promoveer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reconstrucción</a:t>
            </a:r>
            <a:r>
              <a:rPr lang="en-US" dirty="0"/>
              <a:t> </a:t>
            </a:r>
            <a:r>
              <a:rPr lang="en-US" dirty="0" err="1"/>
              <a:t>justa</a:t>
            </a:r>
            <a:r>
              <a:rPr lang="en-US" dirty="0"/>
              <a:t> y </a:t>
            </a:r>
            <a:r>
              <a:rPr lang="en-US" dirty="0" err="1"/>
              <a:t>coordinada</a:t>
            </a:r>
            <a:r>
              <a:rPr lang="en-US" dirty="0"/>
              <a:t> que </a:t>
            </a:r>
            <a:r>
              <a:rPr lang="en-US" dirty="0" err="1"/>
              <a:t>maximice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beneficios</a:t>
            </a:r>
            <a:r>
              <a:rPr lang="en-US" dirty="0"/>
              <a:t> para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Puertorriqueños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C5822-F5ED-4620-A291-1DC12C6A68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06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C5822-F5ED-4620-A291-1DC12C6A68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33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C5822-F5ED-4620-A291-1DC12C6A68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29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FFFB-BD06-4992-A7F6-CD135DF5214A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99CD-D139-4983-AE33-E62818FA78E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12846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FFFB-BD06-4992-A7F6-CD135DF5214A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99CD-D139-4983-AE33-E62818FA78E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737661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FFFB-BD06-4992-A7F6-CD135DF5214A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99CD-D139-4983-AE33-E62818FA78E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468682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DE9-C7F6-4B09-86EA-C7A210B862F7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6594-364E-48DF-A913-28A265952C04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58833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DE9-C7F6-4B09-86EA-C7A210B862F7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6594-364E-48DF-A913-28A265952C04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367288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DE9-C7F6-4B09-86EA-C7A210B862F7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6594-364E-48DF-A913-28A265952C04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382797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DE9-C7F6-4B09-86EA-C7A210B862F7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6594-364E-48DF-A913-28A265952C04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660258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DE9-C7F6-4B09-86EA-C7A210B862F7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6594-364E-48DF-A913-28A265952C04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129893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DE9-C7F6-4B09-86EA-C7A210B862F7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6594-364E-48DF-A913-28A265952C04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231444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DE9-C7F6-4B09-86EA-C7A210B862F7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6594-364E-48DF-A913-28A265952C04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646952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DE9-C7F6-4B09-86EA-C7A210B862F7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6594-364E-48DF-A913-28A265952C04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83336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FFFB-BD06-4992-A7F6-CD135DF5214A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99CD-D139-4983-AE33-E62818FA78E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630268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DE9-C7F6-4B09-86EA-C7A210B862F7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6594-364E-48DF-A913-28A265952C04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197904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DE9-C7F6-4B09-86EA-C7A210B862F7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6594-364E-48DF-A913-28A265952C04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58114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DE9-C7F6-4B09-86EA-C7A210B862F7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6594-364E-48DF-A913-28A265952C04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605558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AFA0-00E6-804A-A9C5-B9126F61F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B8A000-C4B8-FD4B-97A1-4CC19828F3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00124-5DB9-954E-8C0B-D3B8141F2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E727-C230-4B72-B625-0951B336CDAA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783FF-7211-F641-9012-84A20FABE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73C91-B6A4-3B40-B528-C4CE71BA5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5976-79EE-48EA-A266-FB059AF8D08A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717925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E4C27-AF5F-B742-8D97-5528B9C50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6B5DF-7B47-CD4E-902E-C84BCECC2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A549D-D0A7-5B45-A775-4DFB0285C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E727-C230-4B72-B625-0951B336CDAA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CF4FB-0C03-EC4C-B63E-B94A358D8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02A03-E98C-114B-914E-E24A9A29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5976-79EE-48EA-A266-FB059AF8D08A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641733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90A50-67E3-A14A-84E3-ED4502F27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F99B90-C0E0-994C-92F2-B5D05766D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3B89E-1703-A14F-9388-AC8CC5AF5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E727-C230-4B72-B625-0951B336CDAA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05CFC-9267-0E46-B0D6-AB16E0A8C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D25D2-96F2-EA4D-AAB8-1476FB40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5976-79EE-48EA-A266-FB059AF8D08A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741107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69247-8A91-3A45-B722-8F450036E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08FE6-DD56-E041-BF31-5EB4D18B38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5BEA3-6241-0842-BE7E-7AA23EBC4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AC17B-69CD-0F48-8664-70B5A921D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E727-C230-4B72-B625-0951B336CDAA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D455A3-D9DA-6B4A-BF3F-564DFA329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ABB678-4C96-2346-A01F-6F77C0748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5976-79EE-48EA-A266-FB059AF8D08A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9810687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AC67-34C1-2149-A02B-B72565E79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5098A6-5343-7548-A248-1EF506A15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87C4A6-02E3-2347-AD84-51194CD89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E6A36F-C099-324E-ABA7-FCCD4F6EA0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EB903E-989E-504D-A01B-8AE0136D9D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AF6F31-74D4-FA4D-B1CD-03B0FDFE7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E727-C230-4B72-B625-0951B336CDAA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852A7F-9DC0-6F4D-AD48-1D497A122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8BA860-FB79-6C40-8083-2DDE4B2AA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5976-79EE-48EA-A266-FB059AF8D08A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985717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63B3-F1D7-5744-9913-C4EC04521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E25C4B-3D40-6C4F-A208-31A9CC04B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E727-C230-4B72-B625-0951B336CDAA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8A601C-F23E-A341-B462-A51209D71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1428EF-C6C9-3245-8BB4-C5C4AABBF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5976-79EE-48EA-A266-FB059AF8D08A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455993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690120-79DF-3847-8224-12A2132F4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E727-C230-4B72-B625-0951B336CDAA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37F8F5-1EA1-D643-A40A-A032D3424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F7921-D026-ED4F-AE0B-0708693CC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5976-79EE-48EA-A266-FB059AF8D08A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098948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FFFB-BD06-4992-A7F6-CD135DF5214A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99CD-D139-4983-AE33-E62818FA78E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4043490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B9F42-7CEB-1F45-B973-DA19CEC33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6FB97-7F04-8E43-BEF1-0CB134B75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615BCC-E062-2742-ACEB-BDA8ECF7C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EB53D6-F82A-E147-8207-C0CAB6514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E727-C230-4B72-B625-0951B336CDAA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A51F6-3CAE-7044-A28E-F9A6B698D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81B8E8-D669-484F-BF82-FDE4E2A3C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5976-79EE-48EA-A266-FB059AF8D08A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9053172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9348C-C7C0-0E4F-85DF-30B5B584F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3E07BD-28B0-894C-A64A-4E840C36E9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6DC839-58DA-FB47-97D3-3505619AF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8E7716-0845-2245-9C54-CD2591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E727-C230-4B72-B625-0951B336CDAA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04A56A-6930-CB44-A3CA-246F74CDC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845C1-F247-E845-939D-11AE3D00A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5976-79EE-48EA-A266-FB059AF8D08A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919939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8E1B5-666E-F64D-AF37-54A799B0D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121C63-CBB7-D04F-876B-F7CFE81FC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43AF8-6A6E-C94D-8E99-5D71F8C79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E727-C230-4B72-B625-0951B336CDAA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5D6E8-BF6F-0C4C-B960-A61058688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F74B4-0CDC-AB4B-AC4B-26A0592E2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5976-79EE-48EA-A266-FB059AF8D08A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9729426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1F3802-0091-FC4F-9EB0-498C8BA381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6FFB9F-1D0D-0346-8D9E-E4237AA51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F15FA-D4FD-1E42-B5DE-6B20E8ADC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E727-C230-4B72-B625-0951B336CDAA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65C97-8D0A-C444-9D15-30D6433EF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5050F-3BA6-954A-B78B-C9C963C33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5976-79EE-48EA-A266-FB059AF8D08A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010593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F235F-7214-D94D-9BFD-C141CE19C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16C4A-143F-D049-A31A-BEF5BD9A4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7FA2A-21D8-644F-9A96-F7369813A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DE9-C7F6-4B09-86EA-C7A210B862F7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DE101-7193-B545-892B-9FC924080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C53AC-AE93-A944-B4B8-AA87F1D2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6594-364E-48DF-A913-28A265952C04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841825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927DF-47DA-704D-B116-FD80AC448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40A69-01A9-FD49-B6C5-413D241A7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FEA36-AEEE-8245-9063-9AB7580EE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DE9-C7F6-4B09-86EA-C7A210B862F7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A67EA-61E7-1248-A23E-B3F6C9C4F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84DC8-48C3-CE41-BE79-073C42033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6594-364E-48DF-A913-28A265952C04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5735312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EED4E-0D98-3A42-822E-99947EFE8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259DC4-B8E0-EC49-83BD-45843C15E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9457A-DD1D-BC43-8263-7E822E897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DE9-C7F6-4B09-86EA-C7A210B862F7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B5604-BB67-CB4D-94C2-09CBEF6F4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78B76-D086-4C4E-9452-D467F0780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6594-364E-48DF-A913-28A265952C04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000696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3C71F-4594-3144-BFDD-52FD32A08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72922-0B1C-1B43-B34C-71A09434DF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85F44E-1EB7-1847-A81B-96E5E4D0F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D6787-A05E-E24B-8538-225423E31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DE9-C7F6-4B09-86EA-C7A210B862F7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1A259-BA42-264D-B659-1DC469F34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CB157C-0EB9-884A-AD78-23BDE9A0A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6594-364E-48DF-A913-28A265952C04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2312568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3710B-3B05-DF43-8049-6DDD8A666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77496-F67B-DF45-B2AD-008E3187F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7F2B12-C325-FD45-8180-4FCCA34560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ADD92-42E8-DE47-AA4C-29E55FDA4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DC06B-B5A5-8549-91DF-360C49E89D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5B49F0-62BB-BC4A-BD36-BB48E19DD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DE9-C7F6-4B09-86EA-C7A210B862F7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C94CE4-36FB-7442-A720-4CB7B95C4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50440A-4967-5145-9154-5E5DB3A10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6594-364E-48DF-A913-28A265952C04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7358102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13452-B2BE-884F-8C55-92074F1A8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A3BA32-20C6-1540-A905-5570B45C8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DE9-C7F6-4B09-86EA-C7A210B862F7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05DB9D-AF00-C94E-AF44-88BF89B87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A9D745-9703-7F4E-BDAA-A13D3ABE0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6594-364E-48DF-A913-28A265952C04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675820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FFFB-BD06-4992-A7F6-CD135DF5214A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99CD-D139-4983-AE33-E62818FA78E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9950880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10089B-FA10-C941-BCB8-C5FF3E7F3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DE9-C7F6-4B09-86EA-C7A210B862F7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9A8EA8-8296-404A-8106-BA45470CF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E3E0D-5322-8E45-A7BD-5E08F1783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6594-364E-48DF-A913-28A265952C04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2403226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8E26F-4B40-564A-BC20-7513F48F3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8AF74-E929-114B-821E-9AF94F7E0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A28C8E-93F8-5E4F-89DE-3E0046474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73CD57-3ADA-2B4F-9FC2-A603A28C5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DE9-C7F6-4B09-86EA-C7A210B862F7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FD3FE-91F0-8747-A2C2-F074474C5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27A47A-7AC7-BF4A-8C12-28FB4BD1D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6594-364E-48DF-A913-28A265952C04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8829828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E109D-C509-1A4A-8F7E-E43C67966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6B8EB7-8210-3E4E-825C-A2BD41AE8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195912-CCBD-324E-BD31-76003C820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1F2308-2B05-CE4F-BDCD-1505EFA6F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DE9-C7F6-4B09-86EA-C7A210B862F7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5D7C5-BB18-624C-8257-8154F952E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0E951-1972-1C45-8A2F-59BF54067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6594-364E-48DF-A913-28A265952C04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3658693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DED43-9A02-1F49-821B-230E6F566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8BFC29-6990-3A47-8A19-7DACC1E15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16881-974F-1A45-B6A8-E63F48A7B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DE9-C7F6-4B09-86EA-C7A210B862F7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26B85-59B3-DC4C-935E-7CB13BEAB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C7830-241E-7849-9522-948A2E58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6594-364E-48DF-A913-28A265952C04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1110019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51054F-C49D-B441-BC42-57451D3619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6B1EE1-76E7-5D45-9F7E-154A743C4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C85D3-87AD-7347-8942-FC98DE3D4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DDE9-C7F6-4B09-86EA-C7A210B862F7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6DD9B-FF96-4E45-AE6E-5F8FF582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57222-1142-3C4A-BBE9-3E1A40DF1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6594-364E-48DF-A913-28A265952C04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7081467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0" y="5261066"/>
            <a:ext cx="4567238" cy="5153025"/>
          </a:xfrm>
          <a:custGeom>
            <a:avLst/>
            <a:gdLst>
              <a:gd name="connsiteX0" fmla="*/ 0 w 12179300"/>
              <a:gd name="connsiteY0" fmla="*/ 0 h 13716000"/>
              <a:gd name="connsiteX1" fmla="*/ 12179300 w 12179300"/>
              <a:gd name="connsiteY1" fmla="*/ 0 h 13716000"/>
              <a:gd name="connsiteX2" fmla="*/ 12179300 w 12179300"/>
              <a:gd name="connsiteY2" fmla="*/ 13716000 h 13716000"/>
              <a:gd name="connsiteX3" fmla="*/ 0 w 12179300"/>
              <a:gd name="connsiteY3" fmla="*/ 13716000 h 13716000"/>
              <a:gd name="connsiteX4" fmla="*/ 0 w 12179300"/>
              <a:gd name="connsiteY4" fmla="*/ 0 h 13716000"/>
              <a:gd name="connsiteX0" fmla="*/ 0 w 12179300"/>
              <a:gd name="connsiteY0" fmla="*/ 0 h 13741400"/>
              <a:gd name="connsiteX1" fmla="*/ 12179300 w 12179300"/>
              <a:gd name="connsiteY1" fmla="*/ 0 h 13741400"/>
              <a:gd name="connsiteX2" fmla="*/ 9080500 w 12179300"/>
              <a:gd name="connsiteY2" fmla="*/ 13741400 h 13741400"/>
              <a:gd name="connsiteX3" fmla="*/ 0 w 12179300"/>
              <a:gd name="connsiteY3" fmla="*/ 13716000 h 13741400"/>
              <a:gd name="connsiteX4" fmla="*/ 0 w 12179300"/>
              <a:gd name="connsiteY4" fmla="*/ 0 h 137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9300" h="13741400">
                <a:moveTo>
                  <a:pt x="0" y="0"/>
                </a:moveTo>
                <a:lnTo>
                  <a:pt x="12179300" y="0"/>
                </a:lnTo>
                <a:lnTo>
                  <a:pt x="9080500" y="137414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52361" y="5388934"/>
            <a:ext cx="2193131" cy="2192537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062081" y="5248457"/>
            <a:ext cx="2779858" cy="2591693"/>
          </a:xfrm>
          <a:custGeom>
            <a:avLst/>
            <a:gdLst>
              <a:gd name="connsiteX0" fmla="*/ 0 w 5741279"/>
              <a:gd name="connsiteY0" fmla="*/ 0 h 6911182"/>
              <a:gd name="connsiteX1" fmla="*/ 5741279 w 5741279"/>
              <a:gd name="connsiteY1" fmla="*/ 0 h 6911182"/>
              <a:gd name="connsiteX2" fmla="*/ 5741279 w 5741279"/>
              <a:gd name="connsiteY2" fmla="*/ 6911182 h 6911182"/>
              <a:gd name="connsiteX3" fmla="*/ 0 w 5741279"/>
              <a:gd name="connsiteY3" fmla="*/ 6911182 h 6911182"/>
              <a:gd name="connsiteX4" fmla="*/ 0 w 5741279"/>
              <a:gd name="connsiteY4" fmla="*/ 0 h 6911182"/>
              <a:gd name="connsiteX0" fmla="*/ 1722474 w 7463753"/>
              <a:gd name="connsiteY0" fmla="*/ 0 h 6911182"/>
              <a:gd name="connsiteX1" fmla="*/ 7463753 w 7463753"/>
              <a:gd name="connsiteY1" fmla="*/ 0 h 6911182"/>
              <a:gd name="connsiteX2" fmla="*/ 7463753 w 7463753"/>
              <a:gd name="connsiteY2" fmla="*/ 6911182 h 6911182"/>
              <a:gd name="connsiteX3" fmla="*/ 0 w 7463753"/>
              <a:gd name="connsiteY3" fmla="*/ 6889916 h 6911182"/>
              <a:gd name="connsiteX4" fmla="*/ 1722474 w 7463753"/>
              <a:gd name="connsiteY4" fmla="*/ 0 h 691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3753" h="6911182">
                <a:moveTo>
                  <a:pt x="1722474" y="0"/>
                </a:moveTo>
                <a:lnTo>
                  <a:pt x="7463753" y="0"/>
                </a:lnTo>
                <a:lnTo>
                  <a:pt x="7463753" y="6911182"/>
                </a:lnTo>
                <a:lnTo>
                  <a:pt x="0" y="6889916"/>
                </a:lnTo>
                <a:lnTo>
                  <a:pt x="1722474" y="0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405753" y="7828429"/>
            <a:ext cx="2036411" cy="2591693"/>
          </a:xfrm>
          <a:custGeom>
            <a:avLst/>
            <a:gdLst>
              <a:gd name="connsiteX0" fmla="*/ 0 w 5741279"/>
              <a:gd name="connsiteY0" fmla="*/ 0 h 6911182"/>
              <a:gd name="connsiteX1" fmla="*/ 5741279 w 5741279"/>
              <a:gd name="connsiteY1" fmla="*/ 0 h 6911182"/>
              <a:gd name="connsiteX2" fmla="*/ 5741279 w 5741279"/>
              <a:gd name="connsiteY2" fmla="*/ 6911182 h 6911182"/>
              <a:gd name="connsiteX3" fmla="*/ 0 w 5741279"/>
              <a:gd name="connsiteY3" fmla="*/ 6911182 h 6911182"/>
              <a:gd name="connsiteX4" fmla="*/ 0 w 5741279"/>
              <a:gd name="connsiteY4" fmla="*/ 0 h 6911182"/>
              <a:gd name="connsiteX0" fmla="*/ 1722474 w 7463753"/>
              <a:gd name="connsiteY0" fmla="*/ 0 h 6911182"/>
              <a:gd name="connsiteX1" fmla="*/ 7463753 w 7463753"/>
              <a:gd name="connsiteY1" fmla="*/ 0 h 6911182"/>
              <a:gd name="connsiteX2" fmla="*/ 7463753 w 7463753"/>
              <a:gd name="connsiteY2" fmla="*/ 6911182 h 6911182"/>
              <a:gd name="connsiteX3" fmla="*/ 0 w 7463753"/>
              <a:gd name="connsiteY3" fmla="*/ 6889916 h 6911182"/>
              <a:gd name="connsiteX4" fmla="*/ 1722474 w 7463753"/>
              <a:gd name="connsiteY4" fmla="*/ 0 h 6911182"/>
              <a:gd name="connsiteX0" fmla="*/ 3779874 w 7463753"/>
              <a:gd name="connsiteY0" fmla="*/ 25400 h 6911182"/>
              <a:gd name="connsiteX1" fmla="*/ 7463753 w 7463753"/>
              <a:gd name="connsiteY1" fmla="*/ 0 h 6911182"/>
              <a:gd name="connsiteX2" fmla="*/ 7463753 w 7463753"/>
              <a:gd name="connsiteY2" fmla="*/ 6911182 h 6911182"/>
              <a:gd name="connsiteX3" fmla="*/ 0 w 7463753"/>
              <a:gd name="connsiteY3" fmla="*/ 6889916 h 6911182"/>
              <a:gd name="connsiteX4" fmla="*/ 3779874 w 7463753"/>
              <a:gd name="connsiteY4" fmla="*/ 25400 h 6911182"/>
              <a:gd name="connsiteX0" fmla="*/ 1722474 w 5406353"/>
              <a:gd name="connsiteY0" fmla="*/ 25400 h 6911182"/>
              <a:gd name="connsiteX1" fmla="*/ 5406353 w 5406353"/>
              <a:gd name="connsiteY1" fmla="*/ 0 h 6911182"/>
              <a:gd name="connsiteX2" fmla="*/ 5406353 w 5406353"/>
              <a:gd name="connsiteY2" fmla="*/ 6911182 h 6911182"/>
              <a:gd name="connsiteX3" fmla="*/ 0 w 5406353"/>
              <a:gd name="connsiteY3" fmla="*/ 6889916 h 6911182"/>
              <a:gd name="connsiteX4" fmla="*/ 1722474 w 5406353"/>
              <a:gd name="connsiteY4" fmla="*/ 25400 h 691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6353" h="6911182">
                <a:moveTo>
                  <a:pt x="1722474" y="25400"/>
                </a:moveTo>
                <a:lnTo>
                  <a:pt x="5406353" y="0"/>
                </a:lnTo>
                <a:lnTo>
                  <a:pt x="5406353" y="6911182"/>
                </a:lnTo>
                <a:lnTo>
                  <a:pt x="0" y="6889916"/>
                </a:lnTo>
                <a:lnTo>
                  <a:pt x="1722474" y="25400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33425" y="7839960"/>
            <a:ext cx="1905000" cy="1905000"/>
          </a:xfrm>
          <a:prstGeom prst="ellipse">
            <a:avLst/>
          </a:prstGeo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5969331" y="5248456"/>
            <a:ext cx="3187888" cy="5200769"/>
          </a:xfrm>
          <a:custGeom>
            <a:avLst/>
            <a:gdLst>
              <a:gd name="connsiteX0" fmla="*/ 0 w 8501033"/>
              <a:gd name="connsiteY0" fmla="*/ 0 h 13868715"/>
              <a:gd name="connsiteX1" fmla="*/ 8501033 w 8501033"/>
              <a:gd name="connsiteY1" fmla="*/ 0 h 13868715"/>
              <a:gd name="connsiteX2" fmla="*/ 8501033 w 8501033"/>
              <a:gd name="connsiteY2" fmla="*/ 13868715 h 13868715"/>
              <a:gd name="connsiteX3" fmla="*/ 0 w 8501033"/>
              <a:gd name="connsiteY3" fmla="*/ 13868715 h 13868715"/>
              <a:gd name="connsiteX4" fmla="*/ 0 w 8501033"/>
              <a:gd name="connsiteY4" fmla="*/ 0 h 13868715"/>
              <a:gd name="connsiteX0" fmla="*/ 3505200 w 8501033"/>
              <a:gd name="connsiteY0" fmla="*/ 0 h 13868715"/>
              <a:gd name="connsiteX1" fmla="*/ 8501033 w 8501033"/>
              <a:gd name="connsiteY1" fmla="*/ 0 h 13868715"/>
              <a:gd name="connsiteX2" fmla="*/ 8501033 w 8501033"/>
              <a:gd name="connsiteY2" fmla="*/ 13868715 h 13868715"/>
              <a:gd name="connsiteX3" fmla="*/ 0 w 8501033"/>
              <a:gd name="connsiteY3" fmla="*/ 13868715 h 13868715"/>
              <a:gd name="connsiteX4" fmla="*/ 3505200 w 8501033"/>
              <a:gd name="connsiteY4" fmla="*/ 0 h 1386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1033" h="13868715">
                <a:moveTo>
                  <a:pt x="3505200" y="0"/>
                </a:moveTo>
                <a:lnTo>
                  <a:pt x="8501033" y="0"/>
                </a:lnTo>
                <a:lnTo>
                  <a:pt x="8501033" y="13868715"/>
                </a:lnTo>
                <a:lnTo>
                  <a:pt x="0" y="13868715"/>
                </a:lnTo>
                <a:lnTo>
                  <a:pt x="3505200" y="0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1" y="5261066"/>
            <a:ext cx="9157097" cy="2705100"/>
          </a:xfrm>
          <a:custGeom>
            <a:avLst/>
            <a:gdLst>
              <a:gd name="connsiteX0" fmla="*/ 0 w 24418925"/>
              <a:gd name="connsiteY0" fmla="*/ 0 h 7213600"/>
              <a:gd name="connsiteX1" fmla="*/ 24418925 w 24418925"/>
              <a:gd name="connsiteY1" fmla="*/ 0 h 7213600"/>
              <a:gd name="connsiteX2" fmla="*/ 24418925 w 24418925"/>
              <a:gd name="connsiteY2" fmla="*/ 7213600 h 7213600"/>
              <a:gd name="connsiteX3" fmla="*/ 0 w 24418925"/>
              <a:gd name="connsiteY3" fmla="*/ 7213600 h 7213600"/>
              <a:gd name="connsiteX4" fmla="*/ 0 w 24418925"/>
              <a:gd name="connsiteY4" fmla="*/ 0 h 7213600"/>
              <a:gd name="connsiteX0" fmla="*/ 0 w 24418925"/>
              <a:gd name="connsiteY0" fmla="*/ 0 h 7213600"/>
              <a:gd name="connsiteX1" fmla="*/ 24418925 w 24418925"/>
              <a:gd name="connsiteY1" fmla="*/ 0 h 7213600"/>
              <a:gd name="connsiteX2" fmla="*/ 24266524 w 24418925"/>
              <a:gd name="connsiteY2" fmla="*/ 3886200 h 7213600"/>
              <a:gd name="connsiteX3" fmla="*/ 0 w 24418925"/>
              <a:gd name="connsiteY3" fmla="*/ 7213600 h 7213600"/>
              <a:gd name="connsiteX4" fmla="*/ 0 w 24418925"/>
              <a:gd name="connsiteY4" fmla="*/ 0 h 7213600"/>
              <a:gd name="connsiteX0" fmla="*/ 0 w 24418925"/>
              <a:gd name="connsiteY0" fmla="*/ 0 h 7213600"/>
              <a:gd name="connsiteX1" fmla="*/ 24418925 w 24418925"/>
              <a:gd name="connsiteY1" fmla="*/ 0 h 7213600"/>
              <a:gd name="connsiteX2" fmla="*/ 24418924 w 24418925"/>
              <a:gd name="connsiteY2" fmla="*/ 5562600 h 7213600"/>
              <a:gd name="connsiteX3" fmla="*/ 0 w 24418925"/>
              <a:gd name="connsiteY3" fmla="*/ 7213600 h 7213600"/>
              <a:gd name="connsiteX4" fmla="*/ 0 w 24418925"/>
              <a:gd name="connsiteY4" fmla="*/ 0 h 721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18925" h="7213600">
                <a:moveTo>
                  <a:pt x="0" y="0"/>
                </a:moveTo>
                <a:lnTo>
                  <a:pt x="24418925" y="0"/>
                </a:lnTo>
                <a:cubicBezTo>
                  <a:pt x="24418925" y="1854200"/>
                  <a:pt x="24418924" y="3708400"/>
                  <a:pt x="24418924" y="5562600"/>
                </a:cubicBezTo>
                <a:lnTo>
                  <a:pt x="0" y="72136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8848905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FFFB-BD06-4992-A7F6-CD135DF5214A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99CD-D139-4983-AE33-E62818FA78E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84090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FFFB-BD06-4992-A7F6-CD135DF5214A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99CD-D139-4983-AE33-E62818FA78E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644895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FFFB-BD06-4992-A7F6-CD135DF5214A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99CD-D139-4983-AE33-E62818FA78E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262525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FFFB-BD06-4992-A7F6-CD135DF5214A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99CD-D139-4983-AE33-E62818FA78E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27400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FFFB-BD06-4992-A7F6-CD135DF5214A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99CD-D139-4983-AE33-E62818FA78E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837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mendezcaban\Desktop\Slides-BlackStart-CNE20 - 3-0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514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AFFFB-BD06-4992-A7F6-CD135DF5214A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A99CD-D139-4983-AE33-E62818FA78E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58272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0DDE9-C7F6-4B09-86EA-C7A210B862F7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D6594-364E-48DF-A913-28A265952C04}" type="slidenum">
              <a:rPr lang="es-PR" smtClean="0"/>
              <a:t>‹#›</a:t>
            </a:fld>
            <a:endParaRPr lang="es-PR"/>
          </a:p>
        </p:txBody>
      </p:sp>
      <p:pic>
        <p:nvPicPr>
          <p:cNvPr id="2050" name="Picture 2" descr="C:\Users\pmendezcaban\Desktop\Slides-BlackStart-CNE20 - 3-03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4"/>
            <a:ext cx="9144000" cy="514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22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666A59-2568-D143-B9BD-AC92D402D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F44D2D-CB0E-704C-AD86-2BD44BA27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DB782-42F2-D443-9488-957E6CD41D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2E727-C230-4B72-B625-0951B336CDAA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1869C-B5E6-9445-97A8-2530032B6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A9726-6BA5-FF45-A59B-D27EB1FEA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95976-79EE-48EA-A266-FB059AF8D08A}" type="slidenum">
              <a:rPr lang="es-PR" smtClean="0"/>
              <a:t>‹#›</a:t>
            </a:fld>
            <a:endParaRPr lang="es-PR"/>
          </a:p>
        </p:txBody>
      </p:sp>
      <p:pic>
        <p:nvPicPr>
          <p:cNvPr id="7" name="Picture 2" descr="C:\Users\pmendezcaban\Desktop\Slides-BlackStart-CNE20 - 3-01.jpg">
            <a:extLst>
              <a:ext uri="{FF2B5EF4-FFF2-40B4-BE49-F238E27FC236}">
                <a16:creationId xmlns:a16="http://schemas.microsoft.com/office/drawing/2014/main" id="{F97C7EF0-7362-A542-B94E-0EAA330406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4810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1D47CE-29A5-344B-BE71-2A36C3E53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0A08E-3118-0E4C-A85D-2F9A2A4B3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26866-9881-B548-AF19-1F71855C4A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AFFFB-BD06-4992-A7F6-CD135DF5214A}" type="datetimeFigureOut">
              <a:rPr lang="es-PR" smtClean="0"/>
              <a:t>03/19/19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B33A0-A323-4C48-AECA-3E17AF1443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6DF19-C3BE-0047-AD51-0FF4216767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A99CD-D139-4983-AE33-E62818FA78E7}" type="slidenum">
              <a:rPr lang="es-PR" smtClean="0"/>
              <a:t>‹#›</a:t>
            </a:fld>
            <a:endParaRPr lang="es-PR"/>
          </a:p>
        </p:txBody>
      </p:sp>
      <p:pic>
        <p:nvPicPr>
          <p:cNvPr id="7" name="Picture 2" descr="C:\Users\pmendezcaban\Desktop\Slides-BlackStart-CNE20 - 3-03.jpg">
            <a:extLst>
              <a:ext uri="{FF2B5EF4-FFF2-40B4-BE49-F238E27FC236}">
                <a16:creationId xmlns:a16="http://schemas.microsoft.com/office/drawing/2014/main" id="{A5D61562-D691-C340-8EDE-3F5132B095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4"/>
            <a:ext cx="9144000" cy="514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5371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10" Type="http://schemas.openxmlformats.org/officeDocument/2006/relationships/image" Target="../media/image18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BD5383-7E6B-614E-A65E-6E25B2AEE6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7" t="19651" r="13041" b="27948"/>
          <a:stretch/>
        </p:blipFill>
        <p:spPr>
          <a:xfrm>
            <a:off x="6135278" y="1714752"/>
            <a:ext cx="2461444" cy="968435"/>
          </a:xfrm>
          <a:prstGeom prst="rect">
            <a:avLst/>
          </a:prstGeom>
        </p:spPr>
      </p:pic>
      <p:sp>
        <p:nvSpPr>
          <p:cNvPr id="11" name="object 26">
            <a:extLst>
              <a:ext uri="{FF2B5EF4-FFF2-40B4-BE49-F238E27FC236}">
                <a16:creationId xmlns:a16="http://schemas.microsoft.com/office/drawing/2014/main" id="{B709D9FF-6502-A440-A5D6-2FC34B543C0D}"/>
              </a:ext>
            </a:extLst>
          </p:cNvPr>
          <p:cNvSpPr txBox="1"/>
          <p:nvPr/>
        </p:nvSpPr>
        <p:spPr>
          <a:xfrm>
            <a:off x="3762300" y="2963978"/>
            <a:ext cx="853440" cy="168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8275" marR="5080" indent="-156210" algn="ctr">
              <a:lnSpc>
                <a:spcPct val="116700"/>
              </a:lnSpc>
              <a:spcBef>
                <a:spcPts val="100"/>
              </a:spcBef>
            </a:pPr>
            <a:r>
              <a:rPr lang="en-US" sz="900" b="1" spc="-15" dirty="0">
                <a:latin typeface="Avenir Light"/>
                <a:cs typeface="Avenir Light"/>
              </a:rPr>
              <a:t>INDEPENDENT </a:t>
            </a:r>
            <a:endParaRPr lang="en-US" sz="900" b="1" dirty="0">
              <a:latin typeface="Avenir Light"/>
              <a:cs typeface="Avenir Light"/>
            </a:endParaRPr>
          </a:p>
        </p:txBody>
      </p:sp>
      <p:sp>
        <p:nvSpPr>
          <p:cNvPr id="12" name="object 28">
            <a:extLst>
              <a:ext uri="{FF2B5EF4-FFF2-40B4-BE49-F238E27FC236}">
                <a16:creationId xmlns:a16="http://schemas.microsoft.com/office/drawing/2014/main" id="{6AF23C27-559B-7146-9617-EE7D0A701B63}"/>
              </a:ext>
            </a:extLst>
          </p:cNvPr>
          <p:cNvSpPr txBox="1"/>
          <p:nvPr/>
        </p:nvSpPr>
        <p:spPr>
          <a:xfrm>
            <a:off x="5051838" y="2876550"/>
            <a:ext cx="1188721" cy="343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" marR="5080" indent="-27940" algn="ctr">
              <a:lnSpc>
                <a:spcPct val="116700"/>
              </a:lnSpc>
              <a:spcBef>
                <a:spcPts val="100"/>
              </a:spcBef>
            </a:pPr>
            <a:r>
              <a:rPr lang="en-US" sz="900" b="1" spc="-40" dirty="0">
                <a:latin typeface="Avenir Light"/>
                <a:cs typeface="Avenir Light"/>
              </a:rPr>
              <a:t>NON-GOVERNMENTAL </a:t>
            </a:r>
          </a:p>
          <a:p>
            <a:pPr marL="40640" marR="5080" indent="-27940" algn="ctr">
              <a:lnSpc>
                <a:spcPct val="116700"/>
              </a:lnSpc>
              <a:spcBef>
                <a:spcPts val="100"/>
              </a:spcBef>
            </a:pPr>
            <a:r>
              <a:rPr lang="en-US" sz="900" b="1" spc="-40" dirty="0">
                <a:latin typeface="Avenir Light"/>
                <a:cs typeface="Avenir Light"/>
              </a:rPr>
              <a:t>&amp; NON-PARTISAN</a:t>
            </a:r>
            <a:endParaRPr lang="en-US" sz="900" b="1" dirty="0">
              <a:latin typeface="Avenir Light"/>
              <a:cs typeface="Avenir Light"/>
            </a:endParaRPr>
          </a:p>
        </p:txBody>
      </p:sp>
      <p:sp>
        <p:nvSpPr>
          <p:cNvPr id="13" name="object 29">
            <a:extLst>
              <a:ext uri="{FF2B5EF4-FFF2-40B4-BE49-F238E27FC236}">
                <a16:creationId xmlns:a16="http://schemas.microsoft.com/office/drawing/2014/main" id="{9D01371C-C25B-874A-83EE-81C30B40C5D2}"/>
              </a:ext>
            </a:extLst>
          </p:cNvPr>
          <p:cNvSpPr txBox="1"/>
          <p:nvPr/>
        </p:nvSpPr>
        <p:spPr>
          <a:xfrm>
            <a:off x="6676657" y="2963978"/>
            <a:ext cx="741303" cy="168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870" marR="5080" indent="-90805" algn="ctr">
              <a:lnSpc>
                <a:spcPct val="116700"/>
              </a:lnSpc>
              <a:spcBef>
                <a:spcPts val="100"/>
              </a:spcBef>
            </a:pPr>
            <a:r>
              <a:rPr lang="en-US" sz="900" b="1" spc="-20" dirty="0">
                <a:latin typeface="Avenir Light"/>
                <a:cs typeface="Avenir Light"/>
              </a:rPr>
              <a:t>LOCALLY LED</a:t>
            </a:r>
            <a:endParaRPr lang="en-US" sz="900" b="1" dirty="0">
              <a:latin typeface="Avenir Light"/>
              <a:cs typeface="Avenir Light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559B88-8012-D241-B9EE-27192DB44B85}"/>
              </a:ext>
            </a:extLst>
          </p:cNvPr>
          <p:cNvCxnSpPr>
            <a:cxnSpLocks/>
          </p:cNvCxnSpPr>
          <p:nvPr/>
        </p:nvCxnSpPr>
        <p:spPr>
          <a:xfrm>
            <a:off x="6172200" y="2800350"/>
            <a:ext cx="238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29">
            <a:extLst>
              <a:ext uri="{FF2B5EF4-FFF2-40B4-BE49-F238E27FC236}">
                <a16:creationId xmlns:a16="http://schemas.microsoft.com/office/drawing/2014/main" id="{23D9597C-2C00-D146-9070-7F87CB5800CA}"/>
              </a:ext>
            </a:extLst>
          </p:cNvPr>
          <p:cNvSpPr txBox="1"/>
          <p:nvPr/>
        </p:nvSpPr>
        <p:spPr>
          <a:xfrm>
            <a:off x="7854057" y="2963978"/>
            <a:ext cx="680343" cy="168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870" marR="5080" indent="-90805" algn="ctr">
              <a:lnSpc>
                <a:spcPct val="116700"/>
              </a:lnSpc>
              <a:spcBef>
                <a:spcPts val="100"/>
              </a:spcBef>
            </a:pPr>
            <a:r>
              <a:rPr lang="en-US" sz="900" b="1" spc="-20" dirty="0">
                <a:latin typeface="Avenir Light"/>
                <a:cs typeface="Avenir Light"/>
              </a:rPr>
              <a:t>INCLUSIVE</a:t>
            </a:r>
            <a:endParaRPr lang="en-US" sz="900" b="1" dirty="0">
              <a:latin typeface="Avenir Light"/>
              <a:cs typeface="Avenir Light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C89731-96F3-6B48-A3F3-E364398CE392}"/>
              </a:ext>
            </a:extLst>
          </p:cNvPr>
          <p:cNvCxnSpPr>
            <a:cxnSpLocks/>
          </p:cNvCxnSpPr>
          <p:nvPr/>
        </p:nvCxnSpPr>
        <p:spPr>
          <a:xfrm flipV="1">
            <a:off x="4833789" y="2956727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CBF09E9-4D34-DC48-80EC-3CFFA6031F98}"/>
              </a:ext>
            </a:extLst>
          </p:cNvPr>
          <p:cNvCxnSpPr>
            <a:cxnSpLocks/>
          </p:cNvCxnSpPr>
          <p:nvPr/>
        </p:nvCxnSpPr>
        <p:spPr>
          <a:xfrm flipV="1">
            <a:off x="6458608" y="2956727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0DF37E9-0153-3E45-B46C-EF6E192ED699}"/>
              </a:ext>
            </a:extLst>
          </p:cNvPr>
          <p:cNvCxnSpPr>
            <a:cxnSpLocks/>
          </p:cNvCxnSpPr>
          <p:nvPr/>
        </p:nvCxnSpPr>
        <p:spPr>
          <a:xfrm flipV="1">
            <a:off x="7636009" y="2956727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76600" y="386715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Malu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Blázquez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Arsuaga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Executive Director</a:t>
            </a:r>
          </a:p>
        </p:txBody>
      </p:sp>
    </p:spTree>
    <p:extLst>
      <p:ext uri="{BB962C8B-B14F-4D97-AF65-F5344CB8AC3E}">
        <p14:creationId xmlns:p14="http://schemas.microsoft.com/office/powerpoint/2010/main" val="3666998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50820C0-8A02-A544-8C0F-786EAF595F2A}"/>
              </a:ext>
            </a:extLst>
          </p:cNvPr>
          <p:cNvSpPr txBox="1"/>
          <p:nvPr/>
        </p:nvSpPr>
        <p:spPr>
          <a:xfrm>
            <a:off x="792480" y="1581150"/>
            <a:ext cx="758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  <a:latin typeface="Avenir Black" panose="02000503020000020003" pitchFamily="2" charset="0"/>
              </a:rPr>
              <a:t>77</a:t>
            </a:r>
            <a:r>
              <a:rPr lang="en-US" sz="1400" dirty="0">
                <a:solidFill>
                  <a:schemeClr val="accent6"/>
                </a:solidFill>
                <a:latin typeface="Avenir Roman" panose="02000503020000020003" pitchFamily="2" charset="0"/>
              </a:rPr>
              <a:t> meeting and activities        </a:t>
            </a:r>
            <a:r>
              <a:rPr lang="en-US" sz="2800" b="1" dirty="0">
                <a:solidFill>
                  <a:schemeClr val="accent6"/>
                </a:solidFill>
                <a:latin typeface="Avenir Black" panose="02000503020000020003" pitchFamily="2" charset="0"/>
              </a:rPr>
              <a:t>748</a:t>
            </a:r>
            <a:r>
              <a:rPr lang="en-US" sz="1400" dirty="0">
                <a:solidFill>
                  <a:schemeClr val="accent6"/>
                </a:solidFill>
                <a:latin typeface="Avenir Roman" panose="02000503020000020003" pitchFamily="2" charset="0"/>
              </a:rPr>
              <a:t> participants</a:t>
            </a:r>
          </a:p>
        </p:txBody>
      </p:sp>
      <p:sp>
        <p:nvSpPr>
          <p:cNvPr id="10" name="object 26">
            <a:extLst>
              <a:ext uri="{FF2B5EF4-FFF2-40B4-BE49-F238E27FC236}">
                <a16:creationId xmlns:a16="http://schemas.microsoft.com/office/drawing/2014/main" id="{5F0225A5-606D-7041-A0E3-0C87B669FD47}"/>
              </a:ext>
            </a:extLst>
          </p:cNvPr>
          <p:cNvSpPr txBox="1"/>
          <p:nvPr/>
        </p:nvSpPr>
        <p:spPr>
          <a:xfrm>
            <a:off x="942862" y="994384"/>
            <a:ext cx="1463040" cy="40100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68275" marR="5080" indent="-156210" algn="ctr">
              <a:lnSpc>
                <a:spcPct val="116700"/>
              </a:lnSpc>
              <a:spcBef>
                <a:spcPts val="100"/>
              </a:spcBef>
            </a:pPr>
            <a:r>
              <a:rPr lang="en-US" sz="1100" b="1" spc="-15" dirty="0">
                <a:solidFill>
                  <a:schemeClr val="bg2">
                    <a:lumMod val="75000"/>
                  </a:schemeClr>
                </a:solidFill>
                <a:latin typeface="Avenir Light"/>
                <a:cs typeface="Avenir Light"/>
              </a:rPr>
              <a:t>Youth</a:t>
            </a:r>
            <a:r>
              <a:rPr lang="en-US" sz="1100" b="1" spc="-120" dirty="0">
                <a:solidFill>
                  <a:schemeClr val="bg2">
                    <a:lumMod val="75000"/>
                  </a:schemeClr>
                </a:solidFill>
                <a:latin typeface="Avenir Light"/>
                <a:cs typeface="Avenir Light"/>
              </a:rPr>
              <a:t> </a:t>
            </a:r>
            <a:r>
              <a:rPr lang="en-US" sz="1100" b="1" spc="-20" dirty="0">
                <a:solidFill>
                  <a:schemeClr val="bg2">
                    <a:lumMod val="75000"/>
                  </a:schemeClr>
                </a:solidFill>
                <a:latin typeface="Avenir Light"/>
                <a:cs typeface="Avenir Light"/>
              </a:rPr>
              <a:t>Participatory  Photography</a:t>
            </a:r>
            <a:endParaRPr lang="en-US" sz="1100" b="1" dirty="0">
              <a:solidFill>
                <a:schemeClr val="bg2">
                  <a:lumMod val="75000"/>
                </a:schemeClr>
              </a:solidFill>
              <a:latin typeface="Avenir Light"/>
              <a:cs typeface="Avenir Light"/>
            </a:endParaRPr>
          </a:p>
        </p:txBody>
      </p:sp>
      <p:sp>
        <p:nvSpPr>
          <p:cNvPr id="11" name="object 27">
            <a:extLst>
              <a:ext uri="{FF2B5EF4-FFF2-40B4-BE49-F238E27FC236}">
                <a16:creationId xmlns:a16="http://schemas.microsoft.com/office/drawing/2014/main" id="{C2942E9B-9C4C-464B-984D-5FBD6EF5EFEA}"/>
              </a:ext>
            </a:extLst>
          </p:cNvPr>
          <p:cNvSpPr txBox="1"/>
          <p:nvPr/>
        </p:nvSpPr>
        <p:spPr>
          <a:xfrm>
            <a:off x="6781800" y="987972"/>
            <a:ext cx="1463040" cy="41383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marR="5080" indent="69215" algn="ctr">
              <a:lnSpc>
                <a:spcPct val="116700"/>
              </a:lnSpc>
              <a:spcBef>
                <a:spcPts val="100"/>
              </a:spcBef>
            </a:pPr>
            <a:r>
              <a:rPr lang="en-US" sz="1100" b="1" spc="-20" dirty="0">
                <a:solidFill>
                  <a:schemeClr val="bg2">
                    <a:lumMod val="75000"/>
                  </a:schemeClr>
                </a:solidFill>
                <a:latin typeface="Avenir Light"/>
                <a:cs typeface="Avenir Light"/>
              </a:rPr>
              <a:t>Public </a:t>
            </a:r>
            <a:r>
              <a:rPr lang="en-US" sz="1100" b="1" dirty="0">
                <a:solidFill>
                  <a:schemeClr val="bg2">
                    <a:lumMod val="75000"/>
                  </a:schemeClr>
                </a:solidFill>
                <a:latin typeface="Avenir Light"/>
                <a:cs typeface="Avenir Light"/>
              </a:rPr>
              <a:t>Sector  </a:t>
            </a:r>
          </a:p>
          <a:p>
            <a:pPr marL="12700" marR="5080" indent="69215" algn="ctr">
              <a:lnSpc>
                <a:spcPct val="116700"/>
              </a:lnSpc>
              <a:spcBef>
                <a:spcPts val="100"/>
              </a:spcBef>
            </a:pPr>
            <a:r>
              <a:rPr lang="en-US" sz="1100" b="1" dirty="0">
                <a:solidFill>
                  <a:schemeClr val="bg2">
                    <a:lumMod val="75000"/>
                  </a:schemeClr>
                </a:solidFill>
                <a:latin typeface="Avenir Light"/>
                <a:cs typeface="Avenir Light"/>
              </a:rPr>
              <a:t>Advisory</a:t>
            </a:r>
            <a:r>
              <a:rPr lang="en-US" sz="1100" b="1" spc="-105" dirty="0">
                <a:solidFill>
                  <a:schemeClr val="bg2">
                    <a:lumMod val="75000"/>
                  </a:schemeClr>
                </a:solidFill>
                <a:latin typeface="Avenir Light"/>
                <a:cs typeface="Avenir Light"/>
              </a:rPr>
              <a:t> </a:t>
            </a:r>
            <a:r>
              <a:rPr lang="en-US" sz="1100" b="1" spc="-25" dirty="0">
                <a:solidFill>
                  <a:schemeClr val="bg2">
                    <a:lumMod val="75000"/>
                  </a:schemeClr>
                </a:solidFill>
                <a:latin typeface="Avenir Light"/>
                <a:cs typeface="Avenir Light"/>
              </a:rPr>
              <a:t>Group</a:t>
            </a:r>
            <a:endParaRPr lang="en-US" sz="1100" b="1" dirty="0">
              <a:solidFill>
                <a:schemeClr val="bg2">
                  <a:lumMod val="75000"/>
                </a:schemeClr>
              </a:solidFill>
              <a:latin typeface="Avenir Light"/>
              <a:cs typeface="Avenir Light"/>
            </a:endParaRPr>
          </a:p>
        </p:txBody>
      </p:sp>
      <p:sp>
        <p:nvSpPr>
          <p:cNvPr id="12" name="object 28">
            <a:extLst>
              <a:ext uri="{FF2B5EF4-FFF2-40B4-BE49-F238E27FC236}">
                <a16:creationId xmlns:a16="http://schemas.microsoft.com/office/drawing/2014/main" id="{81D547F5-EC8A-4C49-A960-FD464D6BBAE7}"/>
              </a:ext>
            </a:extLst>
          </p:cNvPr>
          <p:cNvSpPr txBox="1"/>
          <p:nvPr/>
        </p:nvSpPr>
        <p:spPr>
          <a:xfrm>
            <a:off x="2889175" y="1093416"/>
            <a:ext cx="1463040" cy="20294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40640" marR="5080" indent="-27940" algn="ctr">
              <a:lnSpc>
                <a:spcPct val="116700"/>
              </a:lnSpc>
              <a:spcBef>
                <a:spcPts val="100"/>
              </a:spcBef>
            </a:pPr>
            <a:r>
              <a:rPr lang="en-US" sz="1100" b="1" spc="-40" dirty="0">
                <a:solidFill>
                  <a:schemeClr val="bg2">
                    <a:lumMod val="75000"/>
                  </a:schemeClr>
                </a:solidFill>
                <a:latin typeface="Avenir Light"/>
                <a:cs typeface="Avenir Light"/>
              </a:rPr>
              <a:t>W</a:t>
            </a:r>
            <a:r>
              <a:rPr lang="en-US" sz="1100" b="1" spc="-20" dirty="0">
                <a:solidFill>
                  <a:schemeClr val="bg2">
                    <a:lumMod val="75000"/>
                  </a:schemeClr>
                </a:solidFill>
                <a:latin typeface="Avenir Light"/>
                <a:cs typeface="Avenir Light"/>
              </a:rPr>
              <a:t>orking  </a:t>
            </a:r>
            <a:r>
              <a:rPr lang="en-US" sz="1100" b="1" spc="-25" dirty="0">
                <a:solidFill>
                  <a:schemeClr val="bg2">
                    <a:lumMod val="75000"/>
                  </a:schemeClr>
                </a:solidFill>
                <a:latin typeface="Avenir Light"/>
                <a:cs typeface="Avenir Light"/>
              </a:rPr>
              <a:t>Groups</a:t>
            </a:r>
            <a:endParaRPr lang="en-US" sz="1100" b="1" dirty="0">
              <a:solidFill>
                <a:schemeClr val="bg2">
                  <a:lumMod val="75000"/>
                </a:schemeClr>
              </a:solidFill>
              <a:latin typeface="Avenir Light"/>
              <a:cs typeface="Avenir Light"/>
            </a:endParaRPr>
          </a:p>
        </p:txBody>
      </p:sp>
      <p:sp>
        <p:nvSpPr>
          <p:cNvPr id="13" name="object 29">
            <a:extLst>
              <a:ext uri="{FF2B5EF4-FFF2-40B4-BE49-F238E27FC236}">
                <a16:creationId xmlns:a16="http://schemas.microsoft.com/office/drawing/2014/main" id="{EE6BD848-E321-C240-9B6B-353C4DA504D0}"/>
              </a:ext>
            </a:extLst>
          </p:cNvPr>
          <p:cNvSpPr txBox="1"/>
          <p:nvPr/>
        </p:nvSpPr>
        <p:spPr>
          <a:xfrm>
            <a:off x="4835488" y="895350"/>
            <a:ext cx="1463040" cy="59907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02870" marR="5080" indent="-90805" algn="ctr">
              <a:lnSpc>
                <a:spcPct val="116700"/>
              </a:lnSpc>
              <a:spcBef>
                <a:spcPts val="100"/>
              </a:spcBef>
            </a:pPr>
            <a:r>
              <a:rPr sz="1100" b="1" spc="-20" dirty="0">
                <a:solidFill>
                  <a:schemeClr val="bg2">
                    <a:lumMod val="75000"/>
                  </a:schemeClr>
                </a:solidFill>
                <a:latin typeface="Avenir Light"/>
                <a:cs typeface="Avenir Light"/>
              </a:rPr>
              <a:t>Community</a:t>
            </a:r>
            <a:r>
              <a:rPr sz="1100" b="1" spc="-114" dirty="0">
                <a:solidFill>
                  <a:schemeClr val="bg2">
                    <a:lumMod val="75000"/>
                  </a:schemeClr>
                </a:solidFill>
                <a:latin typeface="Avenir Light"/>
                <a:cs typeface="Avenir Light"/>
              </a:rPr>
              <a:t> </a:t>
            </a:r>
            <a:r>
              <a:rPr sz="1100" b="1" spc="-20" dirty="0">
                <a:solidFill>
                  <a:schemeClr val="bg2">
                    <a:lumMod val="75000"/>
                  </a:schemeClr>
                </a:solidFill>
                <a:latin typeface="Avenir Light"/>
                <a:cs typeface="Avenir Light"/>
              </a:rPr>
              <a:t>Engagement  </a:t>
            </a:r>
            <a:r>
              <a:rPr lang="en-US" sz="1100" b="1" spc="-15" dirty="0">
                <a:solidFill>
                  <a:schemeClr val="bg2">
                    <a:lumMod val="75000"/>
                  </a:schemeClr>
                </a:solidFill>
                <a:latin typeface="Avenir Light"/>
                <a:cs typeface="Avenir Light"/>
              </a:rPr>
              <a:t>&amp;</a:t>
            </a:r>
            <a:r>
              <a:rPr sz="1100" b="1" spc="-15" dirty="0">
                <a:solidFill>
                  <a:schemeClr val="bg2">
                    <a:lumMod val="75000"/>
                  </a:schemeClr>
                </a:solidFill>
                <a:latin typeface="Avenir Light"/>
                <a:cs typeface="Avenir Light"/>
              </a:rPr>
              <a:t> </a:t>
            </a:r>
            <a:r>
              <a:rPr sz="1100" b="1" spc="-20" dirty="0">
                <a:solidFill>
                  <a:schemeClr val="bg2">
                    <a:lumMod val="75000"/>
                  </a:schemeClr>
                </a:solidFill>
                <a:latin typeface="Avenir Light"/>
                <a:cs typeface="Avenir Light"/>
              </a:rPr>
              <a:t>Outreach</a:t>
            </a:r>
            <a:r>
              <a:rPr sz="1100" b="1" spc="-95" dirty="0">
                <a:solidFill>
                  <a:schemeClr val="bg2">
                    <a:lumMod val="75000"/>
                  </a:schemeClr>
                </a:solidFill>
                <a:latin typeface="Avenir Light"/>
                <a:cs typeface="Avenir Light"/>
              </a:rPr>
              <a:t> </a:t>
            </a:r>
            <a:r>
              <a:rPr sz="1100" b="1" spc="-25" dirty="0">
                <a:solidFill>
                  <a:schemeClr val="bg2">
                    <a:lumMod val="75000"/>
                  </a:schemeClr>
                </a:solidFill>
                <a:latin typeface="Avenir Light"/>
                <a:cs typeface="Avenir Light"/>
              </a:rPr>
              <a:t>Process</a:t>
            </a:r>
            <a:endParaRPr sz="1100" b="1" dirty="0">
              <a:solidFill>
                <a:schemeClr val="bg2">
                  <a:lumMod val="75000"/>
                </a:schemeClr>
              </a:solidFill>
              <a:latin typeface="Avenir Light"/>
              <a:cs typeface="Avenir Light"/>
            </a:endParaRPr>
          </a:p>
        </p:txBody>
      </p:sp>
      <p:sp>
        <p:nvSpPr>
          <p:cNvPr id="14" name="object 37">
            <a:extLst>
              <a:ext uri="{FF2B5EF4-FFF2-40B4-BE49-F238E27FC236}">
                <a16:creationId xmlns:a16="http://schemas.microsoft.com/office/drawing/2014/main" id="{B646E0E6-6724-DD49-A0C2-890C8D7A180E}"/>
              </a:ext>
            </a:extLst>
          </p:cNvPr>
          <p:cNvSpPr txBox="1"/>
          <p:nvPr/>
        </p:nvSpPr>
        <p:spPr>
          <a:xfrm>
            <a:off x="1566405" y="462584"/>
            <a:ext cx="653816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2000" b="1" spc="75" dirty="0">
                <a:solidFill>
                  <a:schemeClr val="accent5"/>
                </a:solidFill>
                <a:latin typeface="Avenir Heavy"/>
                <a:cs typeface="Avenir Heavy"/>
              </a:rPr>
              <a:t>REIMAGINA</a:t>
            </a:r>
            <a:r>
              <a:rPr lang="en-US" sz="2000" b="1" spc="-45" dirty="0">
                <a:solidFill>
                  <a:schemeClr val="accent5"/>
                </a:solidFill>
                <a:latin typeface="Avenir Heavy"/>
                <a:cs typeface="Avenir Heavy"/>
              </a:rPr>
              <a:t> </a:t>
            </a:r>
            <a:r>
              <a:rPr lang="en-US" sz="2000" b="1" spc="110" dirty="0">
                <a:solidFill>
                  <a:schemeClr val="accent5"/>
                </a:solidFill>
                <a:latin typeface="Avenir Heavy"/>
                <a:cs typeface="Avenir Heavy"/>
              </a:rPr>
              <a:t>PUERTO</a:t>
            </a:r>
            <a:r>
              <a:rPr lang="en-US" sz="2000" b="1" spc="-45" dirty="0">
                <a:solidFill>
                  <a:schemeClr val="accent5"/>
                </a:solidFill>
                <a:latin typeface="Avenir Heavy"/>
                <a:cs typeface="Avenir Heavy"/>
              </a:rPr>
              <a:t> </a:t>
            </a:r>
            <a:r>
              <a:rPr lang="en-US" sz="2000" b="1" spc="135" dirty="0">
                <a:solidFill>
                  <a:schemeClr val="accent5"/>
                </a:solidFill>
                <a:latin typeface="Avenir Heavy"/>
                <a:cs typeface="Avenir Heavy"/>
              </a:rPr>
              <a:t>RICO</a:t>
            </a:r>
            <a:r>
              <a:rPr lang="en-US" sz="2000" b="1" spc="-45" dirty="0">
                <a:solidFill>
                  <a:schemeClr val="accent5"/>
                </a:solidFill>
                <a:latin typeface="Avenir Heavy"/>
                <a:cs typeface="Avenir Heavy"/>
              </a:rPr>
              <a:t> </a:t>
            </a:r>
            <a:r>
              <a:rPr lang="en-US" sz="2000" b="1" spc="75" dirty="0">
                <a:solidFill>
                  <a:schemeClr val="bg2">
                    <a:lumMod val="75000"/>
                  </a:schemeClr>
                </a:solidFill>
                <a:latin typeface="Avenir Heavy"/>
                <a:cs typeface="Avenir Heavy"/>
              </a:rPr>
              <a:t>REPORTS</a:t>
            </a:r>
            <a:endParaRPr lang="en-US" sz="2000" b="1" dirty="0">
              <a:solidFill>
                <a:schemeClr val="bg2">
                  <a:lumMod val="75000"/>
                </a:schemeClr>
              </a:solidFill>
              <a:latin typeface="Avenir Heavy"/>
              <a:cs typeface="Avenir Heavy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879D863-3E25-2946-B2F1-B0EF2FA89ED2}"/>
              </a:ext>
            </a:extLst>
          </p:cNvPr>
          <p:cNvCxnSpPr/>
          <p:nvPr/>
        </p:nvCxnSpPr>
        <p:spPr>
          <a:xfrm>
            <a:off x="792480" y="1581150"/>
            <a:ext cx="7589520" cy="0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6DA8595-8BBC-8C40-820E-3B7006A83EEE}"/>
              </a:ext>
            </a:extLst>
          </p:cNvPr>
          <p:cNvCxnSpPr/>
          <p:nvPr/>
        </p:nvCxnSpPr>
        <p:spPr>
          <a:xfrm>
            <a:off x="792480" y="2114550"/>
            <a:ext cx="7589520" cy="0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</a:ln>
          <a:effectLst/>
        </p:spPr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58654F70-25E8-C44A-96B3-D38D2DEEA0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39" b="8821"/>
          <a:stretch/>
        </p:blipFill>
        <p:spPr>
          <a:xfrm>
            <a:off x="4098828" y="3557254"/>
            <a:ext cx="501474" cy="47955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AE8F8AF-F7C2-E144-B974-58A4BC952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0" t="13372" r="-780" b="16945"/>
          <a:stretch/>
        </p:blipFill>
        <p:spPr>
          <a:xfrm>
            <a:off x="6825475" y="3557254"/>
            <a:ext cx="550830" cy="47955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3FF42DD-F268-2B41-B519-C7C7A59722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994" b="8994"/>
          <a:stretch/>
        </p:blipFill>
        <p:spPr>
          <a:xfrm>
            <a:off x="4115639" y="2459683"/>
            <a:ext cx="467853" cy="47955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64EC371-D723-D744-A6CD-68B91CFE7EB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720" b="9720"/>
          <a:stretch/>
        </p:blipFill>
        <p:spPr>
          <a:xfrm>
            <a:off x="5432735" y="3533197"/>
            <a:ext cx="476220" cy="47955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A438E4C-1B12-4347-9000-8D31A193B1B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34" b="10926"/>
          <a:stretch/>
        </p:blipFill>
        <p:spPr>
          <a:xfrm>
            <a:off x="5420108" y="2440137"/>
            <a:ext cx="501475" cy="47955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719E838-1A0A-8A41-A5B3-2BC3FA1B321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947" b="11199"/>
          <a:stretch/>
        </p:blipFill>
        <p:spPr>
          <a:xfrm>
            <a:off x="6860560" y="2452309"/>
            <a:ext cx="480661" cy="479554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12CE50BF-63FE-274B-9B09-06FEE488F032}"/>
              </a:ext>
            </a:extLst>
          </p:cNvPr>
          <p:cNvSpPr/>
          <p:nvPr/>
        </p:nvSpPr>
        <p:spPr>
          <a:xfrm>
            <a:off x="6525985" y="2939238"/>
            <a:ext cx="1325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accent2"/>
                </a:solidFill>
                <a:latin typeface="Avenir" panose="02000503020000020003" pitchFamily="2" charset="0"/>
              </a:rPr>
              <a:t>PHYSICAL INFRASTRUCTURE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47CBB35-872C-FC40-A4D8-8987298B3E20}"/>
              </a:ext>
            </a:extLst>
          </p:cNvPr>
          <p:cNvSpPr/>
          <p:nvPr/>
        </p:nvSpPr>
        <p:spPr>
          <a:xfrm>
            <a:off x="5036165" y="2953584"/>
            <a:ext cx="13252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accent2"/>
                </a:solidFill>
                <a:latin typeface="Avenir" panose="02000503020000020003" pitchFamily="2" charset="0"/>
              </a:rPr>
              <a:t>NATURAL INFRASTRUCTURE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BE47D68-6741-5649-A834-A6518538839A}"/>
              </a:ext>
            </a:extLst>
          </p:cNvPr>
          <p:cNvSpPr/>
          <p:nvPr/>
        </p:nvSpPr>
        <p:spPr>
          <a:xfrm>
            <a:off x="5282758" y="4038062"/>
            <a:ext cx="7761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accent2"/>
                </a:solidFill>
                <a:latin typeface="Avenir" panose="02000503020000020003" pitchFamily="2" charset="0"/>
              </a:rPr>
              <a:t>HOUSING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BB6685C-4C1B-DD49-9515-5985B0C053FE}"/>
              </a:ext>
            </a:extLst>
          </p:cNvPr>
          <p:cNvSpPr/>
          <p:nvPr/>
        </p:nvSpPr>
        <p:spPr>
          <a:xfrm>
            <a:off x="4007965" y="2984666"/>
            <a:ext cx="6832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accent2"/>
                </a:solidFill>
                <a:latin typeface="Avenir" panose="02000503020000020003" pitchFamily="2" charset="0"/>
              </a:rPr>
              <a:t>ENERGY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F7597EB-E1D3-2C4B-92CD-F4BD0B3D3A0A}"/>
              </a:ext>
            </a:extLst>
          </p:cNvPr>
          <p:cNvSpPr/>
          <p:nvPr/>
        </p:nvSpPr>
        <p:spPr>
          <a:xfrm>
            <a:off x="6336899" y="4012752"/>
            <a:ext cx="1527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accent2"/>
                </a:solidFill>
                <a:latin typeface="Avenir" panose="02000503020000020003" pitchFamily="2" charset="0"/>
              </a:rPr>
              <a:t>EDUCATION, HEALTH,</a:t>
            </a:r>
          </a:p>
          <a:p>
            <a:pPr algn="ctr"/>
            <a:r>
              <a:rPr lang="en-US" sz="1000" dirty="0">
                <a:solidFill>
                  <a:schemeClr val="accent2"/>
                </a:solidFill>
                <a:latin typeface="Avenir" panose="02000503020000020003" pitchFamily="2" charset="0"/>
              </a:rPr>
              <a:t>SOCIAL SERVICES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481D999-D64C-984F-B1E9-97D3896713A2}"/>
              </a:ext>
            </a:extLst>
          </p:cNvPr>
          <p:cNvSpPr/>
          <p:nvPr/>
        </p:nvSpPr>
        <p:spPr>
          <a:xfrm>
            <a:off x="3730228" y="4025985"/>
            <a:ext cx="12386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accent2"/>
                </a:solidFill>
                <a:latin typeface="Avenir" panose="02000503020000020003" pitchFamily="2" charset="0"/>
              </a:rPr>
              <a:t>ECONOMIC DEVELOPMENT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8745973-84E5-5644-BE41-6A57071A3AAC}"/>
              </a:ext>
            </a:extLst>
          </p:cNvPr>
          <p:cNvSpPr/>
          <p:nvPr/>
        </p:nvSpPr>
        <p:spPr>
          <a:xfrm>
            <a:off x="3410140" y="2395251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Avenir" panose="02000503020000020003" pitchFamily="2" charset="0"/>
              </a:rPr>
              <a:t>12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0A8E9DB-ADD2-E542-8CE1-110BAC21D404}"/>
              </a:ext>
            </a:extLst>
          </p:cNvPr>
          <p:cNvSpPr/>
          <p:nvPr/>
        </p:nvSpPr>
        <p:spPr>
          <a:xfrm>
            <a:off x="4785449" y="2395251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Avenir" panose="02000503020000020003" pitchFamily="2" charset="0"/>
              </a:rPr>
              <a:t>16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41D3BA4-40EE-B64B-B683-2B1EF42FAE0D}"/>
              </a:ext>
            </a:extLst>
          </p:cNvPr>
          <p:cNvSpPr/>
          <p:nvPr/>
        </p:nvSpPr>
        <p:spPr>
          <a:xfrm>
            <a:off x="6177172" y="2395251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Avenir" panose="02000503020000020003" pitchFamily="2" charset="0"/>
              </a:rPr>
              <a:t>30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7ABFDEC-9C6F-5C4F-9BD0-64D204D34E6D}"/>
              </a:ext>
            </a:extLst>
          </p:cNvPr>
          <p:cNvSpPr/>
          <p:nvPr/>
        </p:nvSpPr>
        <p:spPr>
          <a:xfrm>
            <a:off x="4785449" y="3495823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Avenir" panose="02000503020000020003" pitchFamily="2" charset="0"/>
              </a:rPr>
              <a:t>18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B5C97E5-5982-9842-A341-AFDC1DB1AF37}"/>
              </a:ext>
            </a:extLst>
          </p:cNvPr>
          <p:cNvSpPr/>
          <p:nvPr/>
        </p:nvSpPr>
        <p:spPr>
          <a:xfrm>
            <a:off x="3410140" y="3495823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Avenir" panose="02000503020000020003" pitchFamily="2" charset="0"/>
              </a:rPr>
              <a:t>12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911F0E0-B1D7-9342-AACD-C9A7CC2116E0}"/>
              </a:ext>
            </a:extLst>
          </p:cNvPr>
          <p:cNvSpPr/>
          <p:nvPr/>
        </p:nvSpPr>
        <p:spPr>
          <a:xfrm>
            <a:off x="6398172" y="3495823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Avenir" panose="02000503020000020003" pitchFamily="2" charset="0"/>
              </a:rPr>
              <a:t>9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E77D98D-9811-2B4E-B413-F7530FE20AEA}"/>
              </a:ext>
            </a:extLst>
          </p:cNvPr>
          <p:cNvSpPr/>
          <p:nvPr/>
        </p:nvSpPr>
        <p:spPr>
          <a:xfrm>
            <a:off x="1368363" y="2571750"/>
            <a:ext cx="134524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chemeClr val="accent2"/>
                </a:solidFill>
                <a:latin typeface="Avenir Black" panose="02000503020000020003" pitchFamily="2" charset="0"/>
              </a:rPr>
              <a:t>97</a:t>
            </a:r>
            <a:r>
              <a:rPr lang="en-US" sz="4000" dirty="0">
                <a:solidFill>
                  <a:srgbClr val="000000"/>
                </a:solidFill>
                <a:latin typeface="Avenir Roman" panose="02000503020000020003" pitchFamily="2" charset="0"/>
              </a:rPr>
              <a:t> </a:t>
            </a:r>
            <a:endParaRPr lang="en-US" sz="66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FBCCD93-8419-9B43-BD16-532488279237}"/>
              </a:ext>
            </a:extLst>
          </p:cNvPr>
          <p:cNvSpPr/>
          <p:nvPr/>
        </p:nvSpPr>
        <p:spPr>
          <a:xfrm>
            <a:off x="762000" y="3555477"/>
            <a:ext cx="2390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Avenir Black" panose="02000503020000020003" pitchFamily="2" charset="0"/>
              </a:rPr>
              <a:t>recommendations</a:t>
            </a:r>
            <a:r>
              <a:rPr lang="en-US" sz="1100" dirty="0">
                <a:solidFill>
                  <a:srgbClr val="000000"/>
                </a:solidFill>
                <a:latin typeface="Avenir Roman" panose="02000503020000020003" pitchFamily="2" charset="0"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23987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1D171F-6E40-8F41-84F1-822DBC9B75D6}"/>
              </a:ext>
            </a:extLst>
          </p:cNvPr>
          <p:cNvSpPr/>
          <p:nvPr/>
        </p:nvSpPr>
        <p:spPr>
          <a:xfrm>
            <a:off x="457200" y="1025374"/>
            <a:ext cx="1939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5"/>
                </a:solidFill>
                <a:latin typeface="Avenir Black" panose="02000503020000020003" pitchFamily="2" charset="0"/>
              </a:rPr>
              <a:t>OUR MISSION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7FD24C-093F-BD46-930B-FCD1B03673C9}"/>
              </a:ext>
            </a:extLst>
          </p:cNvPr>
          <p:cNvSpPr/>
          <p:nvPr/>
        </p:nvSpPr>
        <p:spPr>
          <a:xfrm>
            <a:off x="533400" y="1554728"/>
            <a:ext cx="74961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  <a:latin typeface="Avenir Black" panose="02000503020000020003" pitchFamily="2" charset="0"/>
              </a:rPr>
              <a:t>PROMOTE A JUST AND COORDINATED RECONSTRUCTION THAT MAXIMIZES BENEFITS FOR </a:t>
            </a:r>
            <a:r>
              <a:rPr lang="en-US" sz="1400" b="1" u="sng" dirty="0">
                <a:solidFill>
                  <a:schemeClr val="bg2"/>
                </a:solidFill>
                <a:latin typeface="Avenir Black" panose="02000503020000020003" pitchFamily="2" charset="0"/>
              </a:rPr>
              <a:t>ALL</a:t>
            </a:r>
            <a:r>
              <a:rPr lang="en-US" sz="1400" b="1" dirty="0">
                <a:solidFill>
                  <a:schemeClr val="bg2"/>
                </a:solidFill>
                <a:latin typeface="Avenir Black" panose="02000503020000020003" pitchFamily="2" charset="0"/>
              </a:rPr>
              <a:t> PUERTO RICANS.</a:t>
            </a:r>
          </a:p>
        </p:txBody>
      </p:sp>
      <p:sp>
        <p:nvSpPr>
          <p:cNvPr id="13" name="Double Bracket 12">
            <a:extLst>
              <a:ext uri="{FF2B5EF4-FFF2-40B4-BE49-F238E27FC236}">
                <a16:creationId xmlns:a16="http://schemas.microsoft.com/office/drawing/2014/main" id="{6643D320-05DF-0D4C-A817-C9E2EEFA1B14}"/>
              </a:ext>
            </a:extLst>
          </p:cNvPr>
          <p:cNvSpPr/>
          <p:nvPr/>
        </p:nvSpPr>
        <p:spPr>
          <a:xfrm rot="5400000">
            <a:off x="3927507" y="-1872043"/>
            <a:ext cx="707967" cy="7496182"/>
          </a:xfrm>
          <a:prstGeom prst="bracketPair">
            <a:avLst>
              <a:gd name="adj" fmla="val 5879"/>
            </a:avLst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FCD53C-ADB6-4B41-9F2C-8D993D964C36}"/>
              </a:ext>
            </a:extLst>
          </p:cNvPr>
          <p:cNvSpPr/>
          <p:nvPr/>
        </p:nvSpPr>
        <p:spPr>
          <a:xfrm>
            <a:off x="457200" y="2627555"/>
            <a:ext cx="31534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5"/>
                </a:solidFill>
                <a:latin typeface="Avenir Black" panose="02000503020000020003" pitchFamily="2" charset="0"/>
              </a:rPr>
              <a:t>ENERGY SECTOR GOAL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5DA93D-9DD2-AD42-95C9-5E7358A3C57F}"/>
              </a:ext>
            </a:extLst>
          </p:cNvPr>
          <p:cNvSpPr/>
          <p:nvPr/>
        </p:nvSpPr>
        <p:spPr>
          <a:xfrm>
            <a:off x="533400" y="3163065"/>
            <a:ext cx="78009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  <a:latin typeface="Avenir Black" panose="02000503020000020003" pitchFamily="2" charset="0"/>
              </a:rPr>
              <a:t>ADDRESS PUERTO RICO’S ENERGY NEEDS BY TRANSFORMING ITS ELECTRIC POWER INFRASTRUCTURE INTO AN AFFORDABLE, RELIABLE AND INNOVATIVE SYSTEM, WHILE REDUCING ADVERSE IMPACTS ON HUMAN HEALTH AND THE ENVIRONMENT.</a:t>
            </a:r>
          </a:p>
        </p:txBody>
      </p:sp>
      <p:sp>
        <p:nvSpPr>
          <p:cNvPr id="17" name="Double Bracket 16">
            <a:extLst>
              <a:ext uri="{FF2B5EF4-FFF2-40B4-BE49-F238E27FC236}">
                <a16:creationId xmlns:a16="http://schemas.microsoft.com/office/drawing/2014/main" id="{D004EFA6-AE34-DF42-9821-B7E79768DE60}"/>
              </a:ext>
            </a:extLst>
          </p:cNvPr>
          <p:cNvSpPr/>
          <p:nvPr/>
        </p:nvSpPr>
        <p:spPr>
          <a:xfrm rot="5400000">
            <a:off x="3864624" y="-239624"/>
            <a:ext cx="833733" cy="7496180"/>
          </a:xfrm>
          <a:prstGeom prst="bracketPair">
            <a:avLst>
              <a:gd name="adj" fmla="val 5879"/>
            </a:avLst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87591960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276EDA5-D933-B641-A38B-89F85140A4F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74015" y="968672"/>
            <a:ext cx="381000" cy="4159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7B91A5-535B-7C4A-A489-EF0F5FB4E4B1}"/>
              </a:ext>
            </a:extLst>
          </p:cNvPr>
          <p:cNvSpPr/>
          <p:nvPr/>
        </p:nvSpPr>
        <p:spPr>
          <a:xfrm>
            <a:off x="990600" y="1030221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bg2"/>
                </a:solidFill>
                <a:latin typeface="Avenir Black" panose="02000503020000020003" pitchFamily="2" charset="0"/>
                <a:ea typeface="Tw Cen MT" panose="020B0602020104020603" pitchFamily="34" charset="77"/>
                <a:cs typeface="Times New Roman" panose="02020603050405020304" pitchFamily="18" charset="0"/>
              </a:rPr>
              <a:t>Increase the diversity of the energy fuel mix</a:t>
            </a:r>
            <a:endParaRPr lang="en-US" b="1" dirty="0">
              <a:solidFill>
                <a:schemeClr val="bg2"/>
              </a:solidFill>
              <a:effectLst/>
              <a:latin typeface="Avenir Black" panose="02000503020000020003" pitchFamily="2" charset="0"/>
              <a:ea typeface="Tw Cen MT" panose="020B0602020104020603" pitchFamily="34" charset="77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14BBDF5-4FBA-7449-892B-FCC945B480D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49250" y="1864772"/>
            <a:ext cx="430530" cy="4413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6064105-78F7-8A44-A9BB-E5A502E9374E}"/>
              </a:ext>
            </a:extLst>
          </p:cNvPr>
          <p:cNvSpPr/>
          <p:nvPr/>
        </p:nvSpPr>
        <p:spPr>
          <a:xfrm>
            <a:off x="990600" y="1823824"/>
            <a:ext cx="3200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  <a:latin typeface="Avenir Black" panose="02000503020000020003" pitchFamily="2" charset="0"/>
                <a:cs typeface="Times New Roman" panose="02020603050405020304" pitchFamily="18" charset="0"/>
              </a:rPr>
              <a:t>Harden and modernize transmission and distribution system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B0E6ED6-14FA-B74A-BAD8-3E674211BFA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92417" y="2733894"/>
            <a:ext cx="544195" cy="481330"/>
          </a:xfrm>
          <a:prstGeom prst="rect">
            <a:avLst/>
          </a:prstGeom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7949AA8-223A-3E41-AAEC-03C4F26410DA}"/>
              </a:ext>
            </a:extLst>
          </p:cNvPr>
          <p:cNvSpPr/>
          <p:nvPr/>
        </p:nvSpPr>
        <p:spPr>
          <a:xfrm>
            <a:off x="990600" y="2712949"/>
            <a:ext cx="31990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  <a:latin typeface="Avenir Black" panose="02000503020000020003" pitchFamily="2" charset="0"/>
                <a:cs typeface="Times New Roman" panose="02020603050405020304" pitchFamily="18" charset="0"/>
              </a:rPr>
              <a:t>Develop IRP with public participation and a risk-based approach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C0AE7F8-7BFA-864F-853A-31A2F330C4F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97815" y="3640796"/>
            <a:ext cx="431800" cy="46164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86B9B90-B35E-6A41-97DC-F602CC9E5491}"/>
              </a:ext>
            </a:extLst>
          </p:cNvPr>
          <p:cNvSpPr/>
          <p:nvPr/>
        </p:nvSpPr>
        <p:spPr>
          <a:xfrm>
            <a:off x="990600" y="3602074"/>
            <a:ext cx="3200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  <a:latin typeface="Avenir Black" panose="02000503020000020003" pitchFamily="2" charset="0"/>
                <a:cs typeface="Times New Roman" panose="02020603050405020304" pitchFamily="18" charset="0"/>
              </a:rPr>
              <a:t>Establish and facilitate access to reliable and diversified back-up energy systems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F0F7090-BC99-B94F-8890-802B683AF97C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796472" y="1003597"/>
            <a:ext cx="520700" cy="381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204230F-F170-8C45-9522-E5B1D437F8D5}"/>
              </a:ext>
            </a:extLst>
          </p:cNvPr>
          <p:cNvSpPr/>
          <p:nvPr/>
        </p:nvSpPr>
        <p:spPr>
          <a:xfrm>
            <a:off x="5486400" y="1015265"/>
            <a:ext cx="3200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  <a:latin typeface="Avenir Black" panose="02000503020000020003" pitchFamily="2" charset="0"/>
                <a:cs typeface="Times New Roman" panose="02020603050405020304" pitchFamily="18" charset="0"/>
              </a:rPr>
              <a:t>Implement island-wide energy efficiency and demand response strategy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F93E40-56DA-7445-B339-21BF00CC3BCD}"/>
              </a:ext>
            </a:extLst>
          </p:cNvPr>
          <p:cNvSpPr/>
          <p:nvPr/>
        </p:nvSpPr>
        <p:spPr>
          <a:xfrm>
            <a:off x="5486400" y="1810707"/>
            <a:ext cx="3200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  <a:latin typeface="Avenir Black" panose="02000503020000020003" pitchFamily="2" charset="0"/>
                <a:cs typeface="Times New Roman" panose="02020603050405020304" pitchFamily="18" charset="0"/>
              </a:rPr>
              <a:t>Increase energy resilience for vulnerable individuals and critical facilities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F2AC9B1-3346-9444-94D3-12F9DF99E71C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717415" y="1810707"/>
            <a:ext cx="615315" cy="61531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E2AC3AE-EE02-CF43-8DED-7F08BE46857E}"/>
              </a:ext>
            </a:extLst>
          </p:cNvPr>
          <p:cNvSpPr/>
          <p:nvPr/>
        </p:nvSpPr>
        <p:spPr>
          <a:xfrm>
            <a:off x="5486400" y="2706390"/>
            <a:ext cx="3200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  <a:latin typeface="Avenir Black" panose="02000503020000020003" pitchFamily="2" charset="0"/>
                <a:cs typeface="Times New Roman" panose="02020603050405020304" pitchFamily="18" charset="0"/>
              </a:rPr>
              <a:t>Integrate microgrids, mini grids and renewable energy to the greatest extent possible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F655260-3772-C84A-BE63-C1BC55E79B6B}"/>
              </a:ext>
            </a:extLst>
          </p:cNvPr>
          <p:cNvSpPr/>
          <p:nvPr/>
        </p:nvSpPr>
        <p:spPr>
          <a:xfrm>
            <a:off x="5486400" y="3602074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  <a:latin typeface="Avenir Black" panose="02000503020000020003" pitchFamily="2" charset="0"/>
                <a:cs typeface="Times New Roman" panose="02020603050405020304" pitchFamily="18" charset="0"/>
              </a:rPr>
              <a:t>Promote the revitalization of hydropower resources</a:t>
            </a:r>
          </a:p>
        </p:txBody>
      </p:sp>
      <p:sp>
        <p:nvSpPr>
          <p:cNvPr id="29" name="object 37">
            <a:extLst>
              <a:ext uri="{FF2B5EF4-FFF2-40B4-BE49-F238E27FC236}">
                <a16:creationId xmlns:a16="http://schemas.microsoft.com/office/drawing/2014/main" id="{8B34A45A-6D5C-F14F-8EFD-C7E62F6F98A0}"/>
              </a:ext>
            </a:extLst>
          </p:cNvPr>
          <p:cNvSpPr txBox="1"/>
          <p:nvPr/>
        </p:nvSpPr>
        <p:spPr>
          <a:xfrm>
            <a:off x="1676400" y="452354"/>
            <a:ext cx="66294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en-US" sz="2000" b="1" spc="75" dirty="0">
                <a:solidFill>
                  <a:schemeClr val="accent5"/>
                </a:solidFill>
                <a:latin typeface="Avenir Heavy"/>
                <a:cs typeface="Avenir Heavy"/>
              </a:rPr>
              <a:t>HIGH IMPACT RECOMMENDATIONS</a:t>
            </a:r>
            <a:endParaRPr lang="en-US" sz="2000" b="1" dirty="0">
              <a:solidFill>
                <a:schemeClr val="bg2">
                  <a:lumMod val="75000"/>
                </a:schemeClr>
              </a:solidFill>
              <a:latin typeface="Avenir Heavy"/>
              <a:cs typeface="Avenir Heavy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B36E45F-36D4-144F-9FCC-514DDF198C2D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87912" y="3636272"/>
            <a:ext cx="274320" cy="43043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BAB88D7-32E4-8244-A56A-D1EC8EB52268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96472" y="2798429"/>
            <a:ext cx="457200" cy="46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7506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7B91A5-535B-7C4A-A489-EF0F5FB4E4B1}"/>
              </a:ext>
            </a:extLst>
          </p:cNvPr>
          <p:cNvSpPr/>
          <p:nvPr/>
        </p:nvSpPr>
        <p:spPr>
          <a:xfrm>
            <a:off x="457200" y="1032867"/>
            <a:ext cx="7772400" cy="307776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125000"/>
              <a:buFont typeface="Wingdings" pitchFamily="2" charset="2"/>
              <a:buChar char="§"/>
            </a:pPr>
            <a:r>
              <a:rPr lang="en-US" sz="1400" b="1" dirty="0">
                <a:solidFill>
                  <a:schemeClr val="bg2"/>
                </a:solidFill>
                <a:latin typeface="Avenir Black" panose="02000503020000020003" pitchFamily="2" charset="0"/>
              </a:rPr>
              <a:t>Need to obtain approval &amp; implement the new energy public policy &amp; regulatory framework law ASAP (before privatization efforts)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125000"/>
              <a:buFont typeface="Wingdings" pitchFamily="2" charset="2"/>
              <a:buChar char="§"/>
            </a:pPr>
            <a:r>
              <a:rPr lang="en-US" sz="1400" b="1" dirty="0">
                <a:solidFill>
                  <a:schemeClr val="bg2"/>
                </a:solidFill>
                <a:latin typeface="Avenir Black" panose="02000503020000020003" pitchFamily="2" charset="0"/>
              </a:rPr>
              <a:t>PREPA’s IRP 2018-2019 must respond and comply with new energy public policy &amp; requirements in the new law with effective public participation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125000"/>
              <a:buFont typeface="Wingdings" pitchFamily="2" charset="2"/>
              <a:buChar char="§"/>
            </a:pPr>
            <a:r>
              <a:rPr lang="en-US" sz="1400" b="1" dirty="0">
                <a:solidFill>
                  <a:schemeClr val="bg2"/>
                </a:solidFill>
                <a:latin typeface="Avenir Black" panose="02000503020000020003" pitchFamily="2" charset="0"/>
              </a:rPr>
              <a:t>Need to increase renewables to the greatest extent possible in the next couple of years &amp; minimize long-term investments in fossil fuel generation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125000"/>
              <a:buFont typeface="Wingdings" pitchFamily="2" charset="2"/>
              <a:buChar char="§"/>
            </a:pPr>
            <a:r>
              <a:rPr lang="en-US" sz="1400" b="1" dirty="0">
                <a:solidFill>
                  <a:schemeClr val="bg2"/>
                </a:solidFill>
                <a:latin typeface="Avenir Black" panose="02000503020000020003" pitchFamily="2" charset="0"/>
              </a:rPr>
              <a:t>Current P3 PREPA privatization regulation presents a long linear approval process of up to 7 approvals required from different entities that will make process difficult and cumbersome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125000"/>
              <a:buFont typeface="Wingdings" pitchFamily="2" charset="2"/>
              <a:buChar char="§"/>
            </a:pPr>
            <a:r>
              <a:rPr lang="en-US" sz="1400" b="1" dirty="0">
                <a:solidFill>
                  <a:schemeClr val="bg2"/>
                </a:solidFill>
                <a:latin typeface="Avenir Black" panose="02000503020000020003" pitchFamily="2" charset="0"/>
              </a:rPr>
              <a:t>Need to clarify new PREPA entity role &amp; responsibilities upon privatization &amp; define the entity responsible for presenting PR’s overall energy vision</a:t>
            </a:r>
          </a:p>
        </p:txBody>
      </p:sp>
      <p:sp>
        <p:nvSpPr>
          <p:cNvPr id="29" name="object 37">
            <a:extLst>
              <a:ext uri="{FF2B5EF4-FFF2-40B4-BE49-F238E27FC236}">
                <a16:creationId xmlns:a16="http://schemas.microsoft.com/office/drawing/2014/main" id="{8B34A45A-6D5C-F14F-8EFD-C7E62F6F98A0}"/>
              </a:ext>
            </a:extLst>
          </p:cNvPr>
          <p:cNvSpPr txBox="1"/>
          <p:nvPr/>
        </p:nvSpPr>
        <p:spPr>
          <a:xfrm>
            <a:off x="3200400" y="483905"/>
            <a:ext cx="50292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en-US" sz="2000" b="1" spc="75" dirty="0">
                <a:solidFill>
                  <a:schemeClr val="accent5"/>
                </a:solidFill>
                <a:latin typeface="Avenir Heavy"/>
                <a:cs typeface="Avenir Heavy"/>
              </a:rPr>
              <a:t>ISSUES ON THE ENERGY LANDSCAPE</a:t>
            </a:r>
            <a:endParaRPr lang="en-US" sz="2000" b="1" dirty="0">
              <a:solidFill>
                <a:schemeClr val="bg2">
                  <a:lumMod val="75000"/>
                </a:schemeClr>
              </a:solidFill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2061106838"/>
      </p:ext>
    </p:extLst>
  </p:cSld>
  <p:clrMapOvr>
    <a:masterClrMapping/>
  </p:clrMapOvr>
  <p:transition spd="med"/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eImagina">
  <a:themeElements>
    <a:clrScheme name="Custom 3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99CA3C"/>
      </a:accent1>
      <a:accent2>
        <a:srgbClr val="E15124"/>
      </a:accent2>
      <a:accent3>
        <a:srgbClr val="090601"/>
      </a:accent3>
      <a:accent4>
        <a:srgbClr val="616366"/>
      </a:accent4>
      <a:accent5>
        <a:srgbClr val="009869"/>
      </a:accent5>
      <a:accent6>
        <a:srgbClr val="B11F71"/>
      </a:accent6>
      <a:hlink>
        <a:srgbClr val="90BB23"/>
      </a:hlink>
      <a:folHlink>
        <a:srgbClr val="EE7008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Imagina" id="{4129AC6F-589C-E440-8C5E-B29A4B087A59}" vid="{90887498-CCFF-424A-BF96-C6757057D84C}"/>
    </a:ext>
  </a:extLst>
</a:theme>
</file>

<file path=ppt/theme/theme4.xml><?xml version="1.0" encoding="utf-8"?>
<a:theme xmlns:a="http://schemas.openxmlformats.org/drawingml/2006/main" name="1_ReImagina">
  <a:themeElements>
    <a:clrScheme name="Custom 3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99CA3C"/>
      </a:accent1>
      <a:accent2>
        <a:srgbClr val="E15124"/>
      </a:accent2>
      <a:accent3>
        <a:srgbClr val="090601"/>
      </a:accent3>
      <a:accent4>
        <a:srgbClr val="616366"/>
      </a:accent4>
      <a:accent5>
        <a:srgbClr val="009869"/>
      </a:accent5>
      <a:accent6>
        <a:srgbClr val="B11F71"/>
      </a:accent6>
      <a:hlink>
        <a:srgbClr val="90BB23"/>
      </a:hlink>
      <a:folHlink>
        <a:srgbClr val="EE7008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Imagina" id="{4129AC6F-589C-E440-8C5E-B29A4B087A59}" vid="{90887498-CCFF-424A-BF96-C6757057D84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329</Words>
  <Application>Microsoft Macintosh PowerPoint</Application>
  <PresentationFormat>On-screen Show (16:9)</PresentationFormat>
  <Paragraphs>51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21" baseType="lpstr">
      <vt:lpstr>Arial</vt:lpstr>
      <vt:lpstr>Avenir</vt:lpstr>
      <vt:lpstr>Avenir Black</vt:lpstr>
      <vt:lpstr>Avenir Heavy</vt:lpstr>
      <vt:lpstr>Avenir Light</vt:lpstr>
      <vt:lpstr>Avenir Roman</vt:lpstr>
      <vt:lpstr>Calibri</vt:lpstr>
      <vt:lpstr>Times New Roman</vt:lpstr>
      <vt:lpstr>Tw Cen MT</vt:lpstr>
      <vt:lpstr>Tw Cen MT Condensed</vt:lpstr>
      <vt:lpstr>Verdana</vt:lpstr>
      <vt:lpstr>Wingdings</vt:lpstr>
      <vt:lpstr>Custom Design</vt:lpstr>
      <vt:lpstr>1_Custom Design</vt:lpstr>
      <vt:lpstr>ReImagina</vt:lpstr>
      <vt:lpstr>1_ReImagina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Sistema Universitario Ana G. Mendez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pmendezcaban</dc:creator>
  <cp:lastModifiedBy>Rosanna Torres</cp:lastModifiedBy>
  <cp:revision>34</cp:revision>
  <cp:lastPrinted>2019-03-18T15:59:53Z</cp:lastPrinted>
  <dcterms:created xsi:type="dcterms:W3CDTF">2019-03-07T18:22:48Z</dcterms:created>
  <dcterms:modified xsi:type="dcterms:W3CDTF">2019-03-19T18:11:06Z</dcterms:modified>
</cp:coreProperties>
</file>